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Montserrat" panose="00000500000000000000" pitchFamily="2" charset="0"/>
      <p:regular r:id="rId30"/>
    </p:embeddedFont>
    <p:embeddedFont>
      <p:font typeface="Montserrat Bold" panose="00000800000000000000" charset="0"/>
      <p:regular r:id="rId31"/>
    </p:embeddedFont>
    <p:embeddedFont>
      <p:font typeface="Montserrat Semi-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42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jpe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66" y="-50101"/>
            <a:ext cx="18363466" cy="10337101"/>
          </a:xfrm>
          <a:custGeom>
            <a:avLst/>
            <a:gdLst/>
            <a:ahLst/>
            <a:cxnLst/>
            <a:rect l="l" t="t" r="r" b="b"/>
            <a:pathLst>
              <a:path w="18363466" h="10337101">
                <a:moveTo>
                  <a:pt x="0" y="0"/>
                </a:moveTo>
                <a:lnTo>
                  <a:pt x="18363466" y="0"/>
                </a:lnTo>
                <a:lnTo>
                  <a:pt x="18363466" y="10337101"/>
                </a:lnTo>
                <a:lnTo>
                  <a:pt x="0" y="10337101"/>
                </a:lnTo>
                <a:lnTo>
                  <a:pt x="0" y="0"/>
                </a:lnTo>
                <a:close/>
              </a:path>
            </a:pathLst>
          </a:custGeom>
          <a:blipFill>
            <a:blip r:embed="rId3"/>
            <a:stretch>
              <a:fillRect/>
            </a:stretch>
          </a:blipFill>
        </p:spPr>
      </p:sp>
      <p:grpSp>
        <p:nvGrpSpPr>
          <p:cNvPr id="4" name="Group 4"/>
          <p:cNvGrpSpPr/>
          <p:nvPr/>
        </p:nvGrpSpPr>
        <p:grpSpPr>
          <a:xfrm rot="-2700000">
            <a:off x="9970011" y="-453655"/>
            <a:ext cx="12926219" cy="6024047"/>
            <a:chOff x="0" y="0"/>
            <a:chExt cx="872041" cy="406400"/>
          </a:xfrm>
        </p:grpSpPr>
        <p:sp>
          <p:nvSpPr>
            <p:cNvPr id="5" name="Freeform 5"/>
            <p:cNvSpPr/>
            <p:nvPr/>
          </p:nvSpPr>
          <p:spPr>
            <a:xfrm>
              <a:off x="0" y="0"/>
              <a:ext cx="872041" cy="406400"/>
            </a:xfrm>
            <a:custGeom>
              <a:avLst/>
              <a:gdLst/>
              <a:ahLst/>
              <a:cxnLst/>
              <a:rect l="l" t="t" r="r" b="b"/>
              <a:pathLst>
                <a:path w="872041" h="406400">
                  <a:moveTo>
                    <a:pt x="668841" y="0"/>
                  </a:moveTo>
                  <a:cubicBezTo>
                    <a:pt x="781065" y="0"/>
                    <a:pt x="872041" y="90976"/>
                    <a:pt x="872041" y="203200"/>
                  </a:cubicBezTo>
                  <a:cubicBezTo>
                    <a:pt x="872041" y="315424"/>
                    <a:pt x="781065" y="406400"/>
                    <a:pt x="668841"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6" name="TextBox 6"/>
            <p:cNvSpPr txBox="1"/>
            <p:nvPr/>
          </p:nvSpPr>
          <p:spPr>
            <a:xfrm>
              <a:off x="0" y="-38100"/>
              <a:ext cx="872041"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2700000">
            <a:off x="9970011" y="4582305"/>
            <a:ext cx="12926219" cy="6024047"/>
            <a:chOff x="0" y="0"/>
            <a:chExt cx="872041" cy="406400"/>
          </a:xfrm>
        </p:grpSpPr>
        <p:sp>
          <p:nvSpPr>
            <p:cNvPr id="8" name="Freeform 8"/>
            <p:cNvSpPr/>
            <p:nvPr/>
          </p:nvSpPr>
          <p:spPr>
            <a:xfrm>
              <a:off x="0" y="0"/>
              <a:ext cx="872041" cy="406400"/>
            </a:xfrm>
            <a:custGeom>
              <a:avLst/>
              <a:gdLst/>
              <a:ahLst/>
              <a:cxnLst/>
              <a:rect l="l" t="t" r="r" b="b"/>
              <a:pathLst>
                <a:path w="872041" h="406400">
                  <a:moveTo>
                    <a:pt x="668841" y="0"/>
                  </a:moveTo>
                  <a:cubicBezTo>
                    <a:pt x="781065" y="0"/>
                    <a:pt x="872041" y="90976"/>
                    <a:pt x="872041" y="203200"/>
                  </a:cubicBezTo>
                  <a:cubicBezTo>
                    <a:pt x="872041" y="315424"/>
                    <a:pt x="781065" y="406400"/>
                    <a:pt x="668841"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9" name="TextBox 9"/>
            <p:cNvSpPr txBox="1"/>
            <p:nvPr/>
          </p:nvSpPr>
          <p:spPr>
            <a:xfrm>
              <a:off x="0" y="-38100"/>
              <a:ext cx="872041" cy="444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0896324" y="1932290"/>
            <a:ext cx="6362976" cy="6362976"/>
          </a:xfrm>
          <a:custGeom>
            <a:avLst/>
            <a:gdLst/>
            <a:ahLst/>
            <a:cxnLst/>
            <a:rect l="l" t="t" r="r" b="b"/>
            <a:pathLst>
              <a:path w="6362976" h="6362976">
                <a:moveTo>
                  <a:pt x="0" y="0"/>
                </a:moveTo>
                <a:lnTo>
                  <a:pt x="6362976" y="0"/>
                </a:lnTo>
                <a:lnTo>
                  <a:pt x="6362976" y="6362976"/>
                </a:lnTo>
                <a:lnTo>
                  <a:pt x="0" y="6362976"/>
                </a:lnTo>
                <a:lnTo>
                  <a:pt x="0" y="0"/>
                </a:lnTo>
                <a:close/>
              </a:path>
            </a:pathLst>
          </a:custGeom>
          <a:blipFill>
            <a:blip r:embed="rId4">
              <a:alphaModFix amt="84000"/>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2780672" y="5436301"/>
            <a:ext cx="10871387" cy="513719"/>
            <a:chOff x="0" y="0"/>
            <a:chExt cx="8600293" cy="406400"/>
          </a:xfrm>
        </p:grpSpPr>
        <p:sp>
          <p:nvSpPr>
            <p:cNvPr id="12" name="Freeform 12"/>
            <p:cNvSpPr/>
            <p:nvPr/>
          </p:nvSpPr>
          <p:spPr>
            <a:xfrm>
              <a:off x="0" y="0"/>
              <a:ext cx="8600293" cy="406400"/>
            </a:xfrm>
            <a:custGeom>
              <a:avLst/>
              <a:gdLst/>
              <a:ahLst/>
              <a:cxnLst/>
              <a:rect l="l" t="t" r="r" b="b"/>
              <a:pathLst>
                <a:path w="8600293" h="406400">
                  <a:moveTo>
                    <a:pt x="8397093" y="0"/>
                  </a:moveTo>
                  <a:cubicBezTo>
                    <a:pt x="8509317" y="0"/>
                    <a:pt x="8600293" y="90976"/>
                    <a:pt x="8600293" y="203200"/>
                  </a:cubicBezTo>
                  <a:cubicBezTo>
                    <a:pt x="8600293" y="315424"/>
                    <a:pt x="8509317" y="406400"/>
                    <a:pt x="8397093"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13" name="TextBox 13"/>
            <p:cNvSpPr txBox="1"/>
            <p:nvPr/>
          </p:nvSpPr>
          <p:spPr>
            <a:xfrm>
              <a:off x="0" y="-38100"/>
              <a:ext cx="8600293" cy="444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389481" y="326937"/>
            <a:ext cx="1605354" cy="160535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274220" y="8138092"/>
            <a:ext cx="917937" cy="91793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E66C"/>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2105033" y="875469"/>
            <a:ext cx="4837876" cy="1334915"/>
          </a:xfrm>
          <a:custGeom>
            <a:avLst/>
            <a:gdLst/>
            <a:ahLst/>
            <a:cxnLst/>
            <a:rect l="l" t="t" r="r" b="b"/>
            <a:pathLst>
              <a:path w="4837876" h="1334915">
                <a:moveTo>
                  <a:pt x="0" y="0"/>
                </a:moveTo>
                <a:lnTo>
                  <a:pt x="4837876" y="0"/>
                </a:lnTo>
                <a:lnTo>
                  <a:pt x="4837876" y="1334915"/>
                </a:lnTo>
                <a:lnTo>
                  <a:pt x="0" y="1334915"/>
                </a:lnTo>
                <a:lnTo>
                  <a:pt x="0" y="0"/>
                </a:lnTo>
                <a:close/>
              </a:path>
            </a:pathLst>
          </a:custGeom>
          <a:blipFill>
            <a:blip r:embed="rId6"/>
            <a:stretch>
              <a:fillRect l="-37383" t="-187652" r="-38789" b="-175435"/>
            </a:stretch>
          </a:blipFill>
        </p:spPr>
      </p:sp>
      <p:sp>
        <p:nvSpPr>
          <p:cNvPr id="21" name="TextBox 21"/>
          <p:cNvSpPr txBox="1"/>
          <p:nvPr/>
        </p:nvSpPr>
        <p:spPr>
          <a:xfrm>
            <a:off x="970780" y="3469482"/>
            <a:ext cx="11599499" cy="930719"/>
          </a:xfrm>
          <a:prstGeom prst="rect">
            <a:avLst/>
          </a:prstGeom>
        </p:spPr>
        <p:txBody>
          <a:bodyPr lIns="0" tIns="0" rIns="0" bIns="0" rtlCol="0" anchor="t">
            <a:spAutoFit/>
          </a:bodyPr>
          <a:lstStyle/>
          <a:p>
            <a:pPr algn="l">
              <a:lnSpc>
                <a:spcPts val="7500"/>
              </a:lnSpc>
            </a:pPr>
            <a:r>
              <a:rPr lang="en-US" sz="5357">
                <a:solidFill>
                  <a:srgbClr val="155976"/>
                </a:solidFill>
                <a:latin typeface="Montserrat Bold"/>
                <a:ea typeface="Montserrat Bold"/>
                <a:cs typeface="Montserrat Bold"/>
                <a:sym typeface="Montserrat Bold"/>
              </a:rPr>
              <a:t>TÜRKÇE DOĞAL DİL İŞLEME</a:t>
            </a:r>
          </a:p>
        </p:txBody>
      </p:sp>
      <p:sp>
        <p:nvSpPr>
          <p:cNvPr id="22" name="TextBox 22"/>
          <p:cNvSpPr txBox="1"/>
          <p:nvPr/>
        </p:nvSpPr>
        <p:spPr>
          <a:xfrm>
            <a:off x="952500" y="4131734"/>
            <a:ext cx="7881048" cy="1410105"/>
          </a:xfrm>
          <a:prstGeom prst="rect">
            <a:avLst/>
          </a:prstGeom>
        </p:spPr>
        <p:txBody>
          <a:bodyPr lIns="0" tIns="0" rIns="0" bIns="0" rtlCol="0" anchor="t">
            <a:spAutoFit/>
          </a:bodyPr>
          <a:lstStyle/>
          <a:p>
            <a:pPr algn="l">
              <a:lnSpc>
                <a:spcPts val="11571"/>
              </a:lnSpc>
            </a:pPr>
            <a:r>
              <a:rPr lang="en-US" sz="8265">
                <a:solidFill>
                  <a:srgbClr val="000000"/>
                </a:solidFill>
                <a:latin typeface="Montserrat Bold"/>
                <a:ea typeface="Montserrat Bold"/>
                <a:cs typeface="Montserrat Bold"/>
                <a:sym typeface="Montserrat Bold"/>
              </a:rPr>
              <a:t>HEZARTECH</a:t>
            </a:r>
          </a:p>
        </p:txBody>
      </p:sp>
      <p:sp>
        <p:nvSpPr>
          <p:cNvPr id="23" name="TextBox 23"/>
          <p:cNvSpPr txBox="1"/>
          <p:nvPr/>
        </p:nvSpPr>
        <p:spPr>
          <a:xfrm>
            <a:off x="1028700" y="5433445"/>
            <a:ext cx="5025297" cy="438785"/>
          </a:xfrm>
          <a:prstGeom prst="rect">
            <a:avLst/>
          </a:prstGeom>
        </p:spPr>
        <p:txBody>
          <a:bodyPr lIns="0" tIns="0" rIns="0" bIns="0" rtlCol="0" anchor="t">
            <a:spAutoFit/>
          </a:bodyPr>
          <a:lstStyle/>
          <a:p>
            <a:pPr algn="l">
              <a:lnSpc>
                <a:spcPts val="3640"/>
              </a:lnSpc>
            </a:pPr>
            <a:r>
              <a:rPr lang="en-US" sz="2600">
                <a:solidFill>
                  <a:srgbClr val="000000"/>
                </a:solidFill>
                <a:latin typeface="Montserrat Semi-Bold"/>
                <a:ea typeface="Montserrat Semi-Bold"/>
                <a:cs typeface="Montserrat Semi-Bold"/>
                <a:sym typeface="Montserrat Semi-Bold"/>
              </a:rPr>
              <a:t>8 - 9 AĞUSTOS 2024</a:t>
            </a:r>
          </a:p>
        </p:txBody>
      </p:sp>
      <p:sp>
        <p:nvSpPr>
          <p:cNvPr id="24" name="Freeform 24"/>
          <p:cNvSpPr/>
          <p:nvPr/>
        </p:nvSpPr>
        <p:spPr>
          <a:xfrm>
            <a:off x="1028700" y="1028700"/>
            <a:ext cx="651715" cy="903590"/>
          </a:xfrm>
          <a:custGeom>
            <a:avLst/>
            <a:gdLst/>
            <a:ahLst/>
            <a:cxnLst/>
            <a:rect l="l" t="t" r="r" b="b"/>
            <a:pathLst>
              <a:path w="651715" h="903590">
                <a:moveTo>
                  <a:pt x="0" y="0"/>
                </a:moveTo>
                <a:lnTo>
                  <a:pt x="651715" y="0"/>
                </a:lnTo>
                <a:lnTo>
                  <a:pt x="651715" y="903590"/>
                </a:lnTo>
                <a:lnTo>
                  <a:pt x="0" y="9035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478812" y="1290655"/>
            <a:ext cx="13330377" cy="7521733"/>
          </a:xfrm>
          <a:custGeom>
            <a:avLst/>
            <a:gdLst/>
            <a:ahLst/>
            <a:cxnLst/>
            <a:rect l="l" t="t" r="r" b="b"/>
            <a:pathLst>
              <a:path w="13330377" h="7521733">
                <a:moveTo>
                  <a:pt x="0" y="0"/>
                </a:moveTo>
                <a:lnTo>
                  <a:pt x="13330376" y="0"/>
                </a:lnTo>
                <a:lnTo>
                  <a:pt x="13330376" y="7521733"/>
                </a:lnTo>
                <a:lnTo>
                  <a:pt x="0" y="7521733"/>
                </a:lnTo>
                <a:lnTo>
                  <a:pt x="0" y="0"/>
                </a:lnTo>
                <a:close/>
              </a:path>
            </a:pathLst>
          </a:custGeom>
          <a:blipFill>
            <a:blip r:embed="rId3"/>
            <a:stretch>
              <a:fillRect t="-1773" b="-9487"/>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28700" y="1564118"/>
            <a:ext cx="16230600" cy="7044601"/>
          </a:xfrm>
          <a:custGeom>
            <a:avLst/>
            <a:gdLst/>
            <a:ahLst/>
            <a:cxnLst/>
            <a:rect l="l" t="t" r="r" b="b"/>
            <a:pathLst>
              <a:path w="16230600" h="7044601">
                <a:moveTo>
                  <a:pt x="0" y="0"/>
                </a:moveTo>
                <a:lnTo>
                  <a:pt x="16230600" y="0"/>
                </a:lnTo>
                <a:lnTo>
                  <a:pt x="16230600" y="7044601"/>
                </a:lnTo>
                <a:lnTo>
                  <a:pt x="0" y="7044601"/>
                </a:lnTo>
                <a:lnTo>
                  <a:pt x="0" y="0"/>
                </a:lnTo>
                <a:close/>
              </a:path>
            </a:pathLst>
          </a:custGeom>
          <a:blipFill>
            <a:blip r:embed="rId3"/>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50161" y="856562"/>
            <a:ext cx="14858344" cy="7955825"/>
          </a:xfrm>
          <a:custGeom>
            <a:avLst/>
            <a:gdLst/>
            <a:ahLst/>
            <a:cxnLst/>
            <a:rect l="l" t="t" r="r" b="b"/>
            <a:pathLst>
              <a:path w="14858344" h="7955825">
                <a:moveTo>
                  <a:pt x="0" y="0"/>
                </a:moveTo>
                <a:lnTo>
                  <a:pt x="14858344" y="0"/>
                </a:lnTo>
                <a:lnTo>
                  <a:pt x="14858344" y="7955826"/>
                </a:lnTo>
                <a:lnTo>
                  <a:pt x="0" y="7955826"/>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786829" y="931405"/>
            <a:ext cx="14714343" cy="7880983"/>
          </a:xfrm>
          <a:custGeom>
            <a:avLst/>
            <a:gdLst/>
            <a:ahLst/>
            <a:cxnLst/>
            <a:rect l="l" t="t" r="r" b="b"/>
            <a:pathLst>
              <a:path w="14714343" h="7880983">
                <a:moveTo>
                  <a:pt x="0" y="0"/>
                </a:moveTo>
                <a:lnTo>
                  <a:pt x="14714342" y="0"/>
                </a:lnTo>
                <a:lnTo>
                  <a:pt x="14714342" y="7880983"/>
                </a:lnTo>
                <a:lnTo>
                  <a:pt x="0" y="7880983"/>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959039" y="504777"/>
            <a:ext cx="14369921" cy="8307611"/>
          </a:xfrm>
          <a:custGeom>
            <a:avLst/>
            <a:gdLst/>
            <a:ahLst/>
            <a:cxnLst/>
            <a:rect l="l" t="t" r="r" b="b"/>
            <a:pathLst>
              <a:path w="14369921" h="8307611">
                <a:moveTo>
                  <a:pt x="0" y="0"/>
                </a:moveTo>
                <a:lnTo>
                  <a:pt x="14369922" y="0"/>
                </a:lnTo>
                <a:lnTo>
                  <a:pt x="14369922" y="8307611"/>
                </a:lnTo>
                <a:lnTo>
                  <a:pt x="0" y="8307611"/>
                </a:lnTo>
                <a:lnTo>
                  <a:pt x="0" y="0"/>
                </a:lnTo>
                <a:close/>
              </a:path>
            </a:pathLst>
          </a:custGeom>
          <a:blipFill>
            <a:blip r:embed="rId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sp>
        <p:nvSpPr>
          <p:cNvPr id="3" name="TextBox 3"/>
          <p:cNvSpPr txBox="1"/>
          <p:nvPr/>
        </p:nvSpPr>
        <p:spPr>
          <a:xfrm>
            <a:off x="1028700" y="1305539"/>
            <a:ext cx="6968449" cy="590550"/>
          </a:xfrm>
          <a:prstGeom prst="rect">
            <a:avLst/>
          </a:prstGeom>
        </p:spPr>
        <p:txBody>
          <a:bodyPr lIns="0" tIns="0" rIns="0" bIns="0" rtlCol="0" anchor="t">
            <a:spAutoFit/>
          </a:bodyPr>
          <a:lstStyle/>
          <a:p>
            <a:pPr algn="l">
              <a:lnSpc>
                <a:spcPts val="4799"/>
              </a:lnSpc>
            </a:pPr>
            <a:r>
              <a:rPr lang="en-US" sz="3999">
                <a:solidFill>
                  <a:srgbClr val="155976"/>
                </a:solidFill>
                <a:latin typeface="Montserrat Bold"/>
                <a:ea typeface="Montserrat Bold"/>
                <a:cs typeface="Montserrat Bold"/>
                <a:sym typeface="Montserrat Bold"/>
              </a:rPr>
              <a:t>VERİ ETİKETLEME</a:t>
            </a:r>
          </a:p>
        </p:txBody>
      </p:sp>
      <p:sp>
        <p:nvSpPr>
          <p:cNvPr id="4" name="TextBox 4"/>
          <p:cNvSpPr txBox="1"/>
          <p:nvPr/>
        </p:nvSpPr>
        <p:spPr>
          <a:xfrm>
            <a:off x="1028700" y="2487213"/>
            <a:ext cx="15965800" cy="5734050"/>
          </a:xfrm>
          <a:prstGeom prst="rect">
            <a:avLst/>
          </a:prstGeom>
        </p:spPr>
        <p:txBody>
          <a:bodyPr lIns="0" tIns="0" rIns="0" bIns="0" rtlCol="0" anchor="t">
            <a:spAutoFit/>
          </a:bodyPr>
          <a:lstStyle/>
          <a:p>
            <a:pPr algn="just">
              <a:lnSpc>
                <a:spcPts val="3274"/>
              </a:lnSpc>
            </a:pPr>
            <a:r>
              <a:rPr lang="en-US" sz="2728">
                <a:solidFill>
                  <a:srgbClr val="000000"/>
                </a:solidFill>
                <a:latin typeface="Montserrat"/>
                <a:ea typeface="Montserrat"/>
                <a:cs typeface="Montserrat"/>
                <a:sym typeface="Montserrat"/>
              </a:rPr>
              <a:t>Veri etiketleme sürecinde, çekilen veriler arasından 1000 tanesini özenle seçildi ve etiketlendirildi. İzlediğimiz adımlar şunlardır:</a:t>
            </a:r>
          </a:p>
          <a:p>
            <a:pPr algn="just">
              <a:lnSpc>
                <a:spcPts val="3274"/>
              </a:lnSpc>
            </a:pPr>
            <a:endParaRPr lang="en-US" sz="2728">
              <a:solidFill>
                <a:srgbClr val="000000"/>
              </a:solidFill>
              <a:latin typeface="Montserrat"/>
              <a:ea typeface="Montserrat"/>
              <a:cs typeface="Montserrat"/>
              <a:sym typeface="Montserrat"/>
            </a:endParaRPr>
          </a:p>
          <a:p>
            <a:pPr marL="589083" lvl="1" indent="-294542" algn="just">
              <a:lnSpc>
                <a:spcPts val="3274"/>
              </a:lnSpc>
              <a:buFont typeface="Arial"/>
              <a:buChar char="•"/>
            </a:pPr>
            <a:r>
              <a:rPr lang="en-US" sz="2728">
                <a:solidFill>
                  <a:srgbClr val="000000"/>
                </a:solidFill>
                <a:latin typeface="Montserrat Bold"/>
                <a:ea typeface="Montserrat Bold"/>
                <a:cs typeface="Montserrat Bold"/>
                <a:sym typeface="Montserrat Bold"/>
              </a:rPr>
              <a:t>Veri Seçimi: </a:t>
            </a:r>
            <a:r>
              <a:rPr lang="en-US" sz="2728">
                <a:solidFill>
                  <a:srgbClr val="000000"/>
                </a:solidFill>
                <a:latin typeface="Montserrat"/>
                <a:ea typeface="Montserrat"/>
                <a:cs typeface="Montserrat"/>
                <a:sym typeface="Montserrat"/>
              </a:rPr>
              <a:t>Çekilen veriler arasından, farklı durumları ve müşteri etkileşimlerini temsil eden 1000 veri seçildi.</a:t>
            </a:r>
          </a:p>
          <a:p>
            <a:pPr marL="589083" lvl="1" indent="-294542" algn="just">
              <a:lnSpc>
                <a:spcPts val="3274"/>
              </a:lnSpc>
              <a:buFont typeface="Arial"/>
              <a:buChar char="•"/>
            </a:pPr>
            <a:r>
              <a:rPr lang="en-US" sz="2728">
                <a:solidFill>
                  <a:srgbClr val="000000"/>
                </a:solidFill>
                <a:latin typeface="Montserrat Bold"/>
                <a:ea typeface="Montserrat Bold"/>
                <a:cs typeface="Montserrat Bold"/>
                <a:sym typeface="Montserrat Bold"/>
              </a:rPr>
              <a:t>Etiketleme Kriterlerinin Belirlenmesi:</a:t>
            </a:r>
            <a:r>
              <a:rPr lang="en-US" sz="2728">
                <a:solidFill>
                  <a:srgbClr val="000000"/>
                </a:solidFill>
                <a:latin typeface="Montserrat"/>
                <a:ea typeface="Montserrat"/>
                <a:cs typeface="Montserrat"/>
                <a:sym typeface="Montserrat"/>
              </a:rPr>
              <a:t> Her veri için belirli etiketleme kriterleri oluşturduk. Örneğin, olumlu, olumsuz veya nötr duygular gibi kategoriler belirledik.</a:t>
            </a:r>
          </a:p>
          <a:p>
            <a:pPr marL="589083" lvl="1" indent="-294542" algn="just">
              <a:lnSpc>
                <a:spcPts val="3274"/>
              </a:lnSpc>
              <a:buFont typeface="Arial"/>
              <a:buChar char="•"/>
            </a:pPr>
            <a:r>
              <a:rPr lang="en-US" sz="2728">
                <a:solidFill>
                  <a:srgbClr val="000000"/>
                </a:solidFill>
                <a:latin typeface="Montserrat Bold"/>
                <a:ea typeface="Montserrat Bold"/>
                <a:cs typeface="Montserrat Bold"/>
                <a:sym typeface="Montserrat Bold"/>
              </a:rPr>
              <a:t>Manuel Etiketleme: </a:t>
            </a:r>
            <a:r>
              <a:rPr lang="en-US" sz="2728">
                <a:solidFill>
                  <a:srgbClr val="000000"/>
                </a:solidFill>
                <a:latin typeface="Montserrat"/>
                <a:ea typeface="Montserrat"/>
                <a:cs typeface="Montserrat"/>
                <a:sym typeface="Montserrat"/>
              </a:rPr>
              <a:t>Seçilen 1000 veriyi, belirlenen kriterlere göre manuel olarak etiketledik. Bu süreçte, her bir veri dikkatle incelendi ve uygun etiketlerle işaretlendi.</a:t>
            </a:r>
          </a:p>
          <a:p>
            <a:pPr algn="just">
              <a:lnSpc>
                <a:spcPts val="3274"/>
              </a:lnSpc>
            </a:pPr>
            <a:endParaRPr lang="en-US" sz="2728">
              <a:solidFill>
                <a:srgbClr val="000000"/>
              </a:solidFill>
              <a:latin typeface="Montserrat"/>
              <a:ea typeface="Montserrat"/>
              <a:cs typeface="Montserrat"/>
              <a:sym typeface="Montserrat"/>
            </a:endParaRPr>
          </a:p>
          <a:p>
            <a:pPr algn="just">
              <a:lnSpc>
                <a:spcPts val="3274"/>
              </a:lnSpc>
            </a:pPr>
            <a:r>
              <a:rPr lang="en-US" sz="2728">
                <a:solidFill>
                  <a:srgbClr val="000000"/>
                </a:solidFill>
                <a:latin typeface="Montserrat"/>
                <a:ea typeface="Montserrat"/>
                <a:cs typeface="Montserrat"/>
                <a:sym typeface="Montserrat"/>
              </a:rPr>
              <a:t>Veri seti, makine öğrenimi modellerimizin eğitimi ve test edilmesi için kullanılmıştır. Müşteri geri bildirimlerini ve destek taleplerini daha iyi analiz edebilmemize olanak tanıyarak müşteri memnuniyetini artırmaya yönelik stratejiler geliştirmemize yardımcı olacaktır.</a:t>
            </a:r>
          </a:p>
          <a:p>
            <a:pPr algn="just">
              <a:lnSpc>
                <a:spcPts val="3274"/>
              </a:lnSpc>
            </a:pPr>
            <a:endParaRPr lang="en-US" sz="2728">
              <a:solidFill>
                <a:srgbClr val="000000"/>
              </a:solidFill>
              <a:latin typeface="Montserrat"/>
              <a:ea typeface="Montserrat"/>
              <a:cs typeface="Montserrat"/>
              <a:sym typeface="Montserrat"/>
            </a:endParaRPr>
          </a:p>
        </p:txBody>
      </p:sp>
      <p:grpSp>
        <p:nvGrpSpPr>
          <p:cNvPr id="5" name="Group 5"/>
          <p:cNvGrpSpPr/>
          <p:nvPr/>
        </p:nvGrpSpPr>
        <p:grpSpPr>
          <a:xfrm rot="8410188">
            <a:off x="10647366" y="-2554852"/>
            <a:ext cx="19587801" cy="7101657"/>
            <a:chOff x="0" y="0"/>
            <a:chExt cx="1120933" cy="406400"/>
          </a:xfrm>
        </p:grpSpPr>
        <p:sp>
          <p:nvSpPr>
            <p:cNvPr id="6" name="Freeform 6"/>
            <p:cNvSpPr/>
            <p:nvPr/>
          </p:nvSpPr>
          <p:spPr>
            <a:xfrm>
              <a:off x="0" y="0"/>
              <a:ext cx="1120933" cy="406400"/>
            </a:xfrm>
            <a:custGeom>
              <a:avLst/>
              <a:gdLst/>
              <a:ahLst/>
              <a:cxnLst/>
              <a:rect l="l" t="t" r="r" b="b"/>
              <a:pathLst>
                <a:path w="1120933" h="406400">
                  <a:moveTo>
                    <a:pt x="917733" y="0"/>
                  </a:moveTo>
                  <a:cubicBezTo>
                    <a:pt x="1029957" y="0"/>
                    <a:pt x="1120933" y="90976"/>
                    <a:pt x="1120933" y="203200"/>
                  </a:cubicBezTo>
                  <a:cubicBezTo>
                    <a:pt x="1120933" y="315424"/>
                    <a:pt x="1029957" y="406400"/>
                    <a:pt x="917733" y="406400"/>
                  </a:cubicBezTo>
                  <a:lnTo>
                    <a:pt x="203200" y="406400"/>
                  </a:lnTo>
                  <a:cubicBezTo>
                    <a:pt x="90976" y="406400"/>
                    <a:pt x="0" y="315424"/>
                    <a:pt x="0" y="203200"/>
                  </a:cubicBezTo>
                  <a:cubicBezTo>
                    <a:pt x="0" y="90976"/>
                    <a:pt x="90976" y="0"/>
                    <a:pt x="203200" y="0"/>
                  </a:cubicBezTo>
                  <a:lnTo>
                    <a:pt x="917733" y="0"/>
                  </a:lnTo>
                  <a:close/>
                </a:path>
              </a:pathLst>
            </a:custGeom>
            <a:solidFill>
              <a:srgbClr val="9AE66C">
                <a:alpha val="29804"/>
              </a:srgbClr>
            </a:solidFill>
            <a:ln cap="rnd">
              <a:noFill/>
              <a:prstDash val="solid"/>
              <a:round/>
            </a:ln>
          </p:spPr>
        </p:sp>
        <p:sp>
          <p:nvSpPr>
            <p:cNvPr id="7" name="TextBox 7"/>
            <p:cNvSpPr txBox="1"/>
            <p:nvPr/>
          </p:nvSpPr>
          <p:spPr>
            <a:xfrm>
              <a:off x="0" y="-38100"/>
              <a:ext cx="1120933" cy="444500"/>
            </a:xfrm>
            <a:prstGeom prst="rect">
              <a:avLst/>
            </a:prstGeom>
          </p:spPr>
          <p:txBody>
            <a:bodyPr lIns="44076" tIns="44076" rIns="44076" bIns="44076" rtlCol="0" anchor="ctr"/>
            <a:lstStyle/>
            <a:p>
              <a:pPr algn="ctr">
                <a:lnSpc>
                  <a:spcPts val="2799"/>
                </a:lnSpc>
              </a:pPr>
              <a:endParaRPr/>
            </a:p>
          </p:txBody>
        </p:sp>
      </p:grpSp>
      <p:grpSp>
        <p:nvGrpSpPr>
          <p:cNvPr id="8" name="Group 8"/>
          <p:cNvGrpSpPr/>
          <p:nvPr/>
        </p:nvGrpSpPr>
        <p:grpSpPr>
          <a:xfrm rot="-2700000">
            <a:off x="-1377396" y="9050801"/>
            <a:ext cx="3439080" cy="1117489"/>
            <a:chOff x="0" y="0"/>
            <a:chExt cx="1250699" cy="406400"/>
          </a:xfrm>
        </p:grpSpPr>
        <p:sp>
          <p:nvSpPr>
            <p:cNvPr id="9" name="Freeform 9"/>
            <p:cNvSpPr/>
            <p:nvPr/>
          </p:nvSpPr>
          <p:spPr>
            <a:xfrm>
              <a:off x="0" y="0"/>
              <a:ext cx="1250699" cy="406400"/>
            </a:xfrm>
            <a:custGeom>
              <a:avLst/>
              <a:gdLst/>
              <a:ahLst/>
              <a:cxnLst/>
              <a:rect l="l" t="t" r="r" b="b"/>
              <a:pathLst>
                <a:path w="1250699" h="406400">
                  <a:moveTo>
                    <a:pt x="1047499" y="0"/>
                  </a:moveTo>
                  <a:cubicBezTo>
                    <a:pt x="1159723" y="0"/>
                    <a:pt x="1250699" y="90976"/>
                    <a:pt x="1250699" y="203200"/>
                  </a:cubicBezTo>
                  <a:cubicBezTo>
                    <a:pt x="1250699" y="315424"/>
                    <a:pt x="1159723" y="406400"/>
                    <a:pt x="1047499" y="406400"/>
                  </a:cubicBezTo>
                  <a:lnTo>
                    <a:pt x="203200" y="406400"/>
                  </a:lnTo>
                  <a:cubicBezTo>
                    <a:pt x="90976" y="406400"/>
                    <a:pt x="0" y="315424"/>
                    <a:pt x="0" y="203200"/>
                  </a:cubicBezTo>
                  <a:cubicBezTo>
                    <a:pt x="0" y="90976"/>
                    <a:pt x="90976" y="0"/>
                    <a:pt x="203200" y="0"/>
                  </a:cubicBezTo>
                  <a:close/>
                </a:path>
              </a:pathLst>
            </a:custGeom>
            <a:solidFill>
              <a:srgbClr val="9AE66C">
                <a:alpha val="31765"/>
              </a:srgbClr>
            </a:solidFill>
          </p:spPr>
        </p:sp>
        <p:sp>
          <p:nvSpPr>
            <p:cNvPr id="10" name="TextBox 10"/>
            <p:cNvSpPr txBox="1"/>
            <p:nvPr/>
          </p:nvSpPr>
          <p:spPr>
            <a:xfrm>
              <a:off x="0" y="-38100"/>
              <a:ext cx="1250699"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514106" y="9170516"/>
            <a:ext cx="878059" cy="8780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alpha val="31765"/>
              </a:srgbClr>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1339473">
            <a:off x="12361872" y="4616537"/>
            <a:ext cx="7445545" cy="569908"/>
            <a:chOff x="0" y="0"/>
            <a:chExt cx="5309404" cy="406400"/>
          </a:xfrm>
        </p:grpSpPr>
        <p:sp>
          <p:nvSpPr>
            <p:cNvPr id="4" name="Freeform 4"/>
            <p:cNvSpPr/>
            <p:nvPr/>
          </p:nvSpPr>
          <p:spPr>
            <a:xfrm>
              <a:off x="0" y="0"/>
              <a:ext cx="5309404" cy="406400"/>
            </a:xfrm>
            <a:custGeom>
              <a:avLst/>
              <a:gdLst/>
              <a:ahLst/>
              <a:cxnLst/>
              <a:rect l="l" t="t" r="r" b="b"/>
              <a:pathLst>
                <a:path w="5309404" h="406400">
                  <a:moveTo>
                    <a:pt x="5106204" y="0"/>
                  </a:moveTo>
                  <a:cubicBezTo>
                    <a:pt x="5218429" y="0"/>
                    <a:pt x="5309404" y="90976"/>
                    <a:pt x="5309404" y="203200"/>
                  </a:cubicBezTo>
                  <a:cubicBezTo>
                    <a:pt x="5309404" y="315424"/>
                    <a:pt x="5218429" y="406400"/>
                    <a:pt x="5106204"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5" name="TextBox 5"/>
            <p:cNvSpPr txBox="1"/>
            <p:nvPr/>
          </p:nvSpPr>
          <p:spPr>
            <a:xfrm>
              <a:off x="0" y="-38100"/>
              <a:ext cx="5309404"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1133856">
            <a:off x="-1399214" y="4596029"/>
            <a:ext cx="7445545" cy="569908"/>
            <a:chOff x="0" y="0"/>
            <a:chExt cx="5309404" cy="406400"/>
          </a:xfrm>
        </p:grpSpPr>
        <p:sp>
          <p:nvSpPr>
            <p:cNvPr id="7" name="Freeform 7"/>
            <p:cNvSpPr/>
            <p:nvPr/>
          </p:nvSpPr>
          <p:spPr>
            <a:xfrm>
              <a:off x="0" y="0"/>
              <a:ext cx="5309404" cy="406400"/>
            </a:xfrm>
            <a:custGeom>
              <a:avLst/>
              <a:gdLst/>
              <a:ahLst/>
              <a:cxnLst/>
              <a:rect l="l" t="t" r="r" b="b"/>
              <a:pathLst>
                <a:path w="5309404" h="406400">
                  <a:moveTo>
                    <a:pt x="5106204" y="0"/>
                  </a:moveTo>
                  <a:cubicBezTo>
                    <a:pt x="5218429" y="0"/>
                    <a:pt x="5309404" y="90976"/>
                    <a:pt x="5309404" y="203200"/>
                  </a:cubicBezTo>
                  <a:cubicBezTo>
                    <a:pt x="5309404" y="315424"/>
                    <a:pt x="5218429" y="406400"/>
                    <a:pt x="5106204"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8" name="TextBox 8"/>
            <p:cNvSpPr txBox="1"/>
            <p:nvPr/>
          </p:nvSpPr>
          <p:spPr>
            <a:xfrm>
              <a:off x="0" y="-38100"/>
              <a:ext cx="5309404"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2700000">
            <a:off x="16255121" y="-656271"/>
            <a:ext cx="2589595" cy="568375"/>
            <a:chOff x="0" y="0"/>
            <a:chExt cx="1851613" cy="406400"/>
          </a:xfrm>
        </p:grpSpPr>
        <p:sp>
          <p:nvSpPr>
            <p:cNvPr id="10" name="Freeform 10"/>
            <p:cNvSpPr/>
            <p:nvPr/>
          </p:nvSpPr>
          <p:spPr>
            <a:xfrm>
              <a:off x="0" y="0"/>
              <a:ext cx="1851613" cy="406400"/>
            </a:xfrm>
            <a:custGeom>
              <a:avLst/>
              <a:gdLst/>
              <a:ahLst/>
              <a:cxnLst/>
              <a:rect l="l" t="t" r="r" b="b"/>
              <a:pathLst>
                <a:path w="1851613" h="406400">
                  <a:moveTo>
                    <a:pt x="1648413" y="0"/>
                  </a:moveTo>
                  <a:cubicBezTo>
                    <a:pt x="1760637" y="0"/>
                    <a:pt x="1851613" y="90976"/>
                    <a:pt x="1851613" y="203200"/>
                  </a:cubicBezTo>
                  <a:cubicBezTo>
                    <a:pt x="1851613" y="315424"/>
                    <a:pt x="1760637" y="406400"/>
                    <a:pt x="1648413"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11" name="TextBox 11"/>
            <p:cNvSpPr txBox="1"/>
            <p:nvPr/>
          </p:nvSpPr>
          <p:spPr>
            <a:xfrm>
              <a:off x="0" y="-38100"/>
              <a:ext cx="1851613"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8100000">
            <a:off x="-1437707" y="-212656"/>
            <a:ext cx="3590199" cy="787992"/>
            <a:chOff x="0" y="0"/>
            <a:chExt cx="1851613" cy="406400"/>
          </a:xfrm>
        </p:grpSpPr>
        <p:sp>
          <p:nvSpPr>
            <p:cNvPr id="13" name="Freeform 13"/>
            <p:cNvSpPr/>
            <p:nvPr/>
          </p:nvSpPr>
          <p:spPr>
            <a:xfrm>
              <a:off x="0" y="0"/>
              <a:ext cx="1851613" cy="406400"/>
            </a:xfrm>
            <a:custGeom>
              <a:avLst/>
              <a:gdLst/>
              <a:ahLst/>
              <a:cxnLst/>
              <a:rect l="l" t="t" r="r" b="b"/>
              <a:pathLst>
                <a:path w="1851613" h="406400">
                  <a:moveTo>
                    <a:pt x="1648413" y="0"/>
                  </a:moveTo>
                  <a:cubicBezTo>
                    <a:pt x="1760637" y="0"/>
                    <a:pt x="1851613" y="90976"/>
                    <a:pt x="1851613" y="203200"/>
                  </a:cubicBezTo>
                  <a:cubicBezTo>
                    <a:pt x="1851613" y="315424"/>
                    <a:pt x="1760637" y="406400"/>
                    <a:pt x="1648413"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14" name="TextBox 14"/>
            <p:cNvSpPr txBox="1"/>
            <p:nvPr/>
          </p:nvSpPr>
          <p:spPr>
            <a:xfrm>
              <a:off x="0" y="-38100"/>
              <a:ext cx="1851613"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8100000">
            <a:off x="-320593" y="-598256"/>
            <a:ext cx="2390489" cy="524675"/>
            <a:chOff x="0" y="0"/>
            <a:chExt cx="1851613" cy="406400"/>
          </a:xfrm>
        </p:grpSpPr>
        <p:sp>
          <p:nvSpPr>
            <p:cNvPr id="16" name="Freeform 16"/>
            <p:cNvSpPr/>
            <p:nvPr/>
          </p:nvSpPr>
          <p:spPr>
            <a:xfrm>
              <a:off x="0" y="0"/>
              <a:ext cx="1851613" cy="406400"/>
            </a:xfrm>
            <a:custGeom>
              <a:avLst/>
              <a:gdLst/>
              <a:ahLst/>
              <a:cxnLst/>
              <a:rect l="l" t="t" r="r" b="b"/>
              <a:pathLst>
                <a:path w="1851613" h="406400">
                  <a:moveTo>
                    <a:pt x="1648413" y="0"/>
                  </a:moveTo>
                  <a:cubicBezTo>
                    <a:pt x="1760637" y="0"/>
                    <a:pt x="1851613" y="90976"/>
                    <a:pt x="1851613" y="203200"/>
                  </a:cubicBezTo>
                  <a:cubicBezTo>
                    <a:pt x="1851613" y="315424"/>
                    <a:pt x="1760637" y="406400"/>
                    <a:pt x="1648413"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17" name="TextBox 17"/>
            <p:cNvSpPr txBox="1"/>
            <p:nvPr/>
          </p:nvSpPr>
          <p:spPr>
            <a:xfrm>
              <a:off x="0" y="-38100"/>
              <a:ext cx="1851613" cy="44450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12532665" y="1637261"/>
            <a:ext cx="4188199" cy="5381611"/>
          </a:xfrm>
          <a:custGeom>
            <a:avLst/>
            <a:gdLst/>
            <a:ahLst/>
            <a:cxnLst/>
            <a:rect l="l" t="t" r="r" b="b"/>
            <a:pathLst>
              <a:path w="4188199" h="5381611">
                <a:moveTo>
                  <a:pt x="0" y="0"/>
                </a:moveTo>
                <a:lnTo>
                  <a:pt x="4188199" y="0"/>
                </a:lnTo>
                <a:lnTo>
                  <a:pt x="4188199" y="5381611"/>
                </a:lnTo>
                <a:lnTo>
                  <a:pt x="0" y="5381611"/>
                </a:lnTo>
                <a:lnTo>
                  <a:pt x="0" y="0"/>
                </a:lnTo>
                <a:close/>
              </a:path>
            </a:pathLst>
          </a:custGeom>
          <a:blipFill>
            <a:blip r:embed="rId3"/>
            <a:stretch>
              <a:fillRect/>
            </a:stretch>
          </a:blipFill>
        </p:spPr>
      </p:sp>
      <p:sp>
        <p:nvSpPr>
          <p:cNvPr id="19" name="Freeform 19"/>
          <p:cNvSpPr/>
          <p:nvPr/>
        </p:nvSpPr>
        <p:spPr>
          <a:xfrm>
            <a:off x="357392" y="1379377"/>
            <a:ext cx="11572298" cy="6240279"/>
          </a:xfrm>
          <a:custGeom>
            <a:avLst/>
            <a:gdLst/>
            <a:ahLst/>
            <a:cxnLst/>
            <a:rect l="l" t="t" r="r" b="b"/>
            <a:pathLst>
              <a:path w="11572298" h="6240279">
                <a:moveTo>
                  <a:pt x="0" y="0"/>
                </a:moveTo>
                <a:lnTo>
                  <a:pt x="11572299" y="0"/>
                </a:lnTo>
                <a:lnTo>
                  <a:pt x="11572299" y="6240279"/>
                </a:lnTo>
                <a:lnTo>
                  <a:pt x="0" y="6240279"/>
                </a:lnTo>
                <a:lnTo>
                  <a:pt x="0" y="0"/>
                </a:lnTo>
                <a:close/>
              </a:path>
            </a:pathLst>
          </a:custGeom>
          <a:blipFill>
            <a:blip r:embed="rId4"/>
            <a:stretch>
              <a:fillRect/>
            </a:stretch>
          </a:blipFill>
        </p:spPr>
      </p:sp>
      <p:sp>
        <p:nvSpPr>
          <p:cNvPr id="20" name="TextBox 20"/>
          <p:cNvSpPr txBox="1"/>
          <p:nvPr/>
        </p:nvSpPr>
        <p:spPr>
          <a:xfrm>
            <a:off x="3647220" y="401528"/>
            <a:ext cx="10354051" cy="685800"/>
          </a:xfrm>
          <a:prstGeom prst="rect">
            <a:avLst/>
          </a:prstGeom>
        </p:spPr>
        <p:txBody>
          <a:bodyPr lIns="0" tIns="0" rIns="0" bIns="0" rtlCol="0" anchor="t">
            <a:spAutoFit/>
          </a:bodyPr>
          <a:lstStyle/>
          <a:p>
            <a:pPr algn="ctr">
              <a:lnSpc>
                <a:spcPts val="5400"/>
              </a:lnSpc>
            </a:pPr>
            <a:r>
              <a:rPr lang="en-US" sz="4500">
                <a:solidFill>
                  <a:srgbClr val="155976"/>
                </a:solidFill>
                <a:latin typeface="Montserrat Bold"/>
                <a:ea typeface="Montserrat Bold"/>
                <a:cs typeface="Montserrat Bold"/>
                <a:sym typeface="Montserrat Bold"/>
              </a:rPr>
              <a:t>VERİ OTOMASYONU</a:t>
            </a:r>
          </a:p>
        </p:txBody>
      </p:sp>
      <p:sp>
        <p:nvSpPr>
          <p:cNvPr id="21" name="TextBox 21"/>
          <p:cNvSpPr txBox="1"/>
          <p:nvPr/>
        </p:nvSpPr>
        <p:spPr>
          <a:xfrm>
            <a:off x="1813192" y="7864080"/>
            <a:ext cx="14022107" cy="1002666"/>
          </a:xfrm>
          <a:prstGeom prst="rect">
            <a:avLst/>
          </a:prstGeom>
        </p:spPr>
        <p:txBody>
          <a:bodyPr lIns="0" tIns="0" rIns="0" bIns="0" rtlCol="0" anchor="t">
            <a:spAutoFit/>
          </a:bodyPr>
          <a:lstStyle/>
          <a:p>
            <a:pPr algn="l">
              <a:lnSpc>
                <a:spcPts val="4059"/>
              </a:lnSpc>
              <a:spcBef>
                <a:spcPct val="0"/>
              </a:spcBef>
            </a:pPr>
            <a:r>
              <a:rPr lang="en-US" sz="2899">
                <a:solidFill>
                  <a:srgbClr val="000000"/>
                </a:solidFill>
                <a:latin typeface="Montserrat"/>
                <a:ea typeface="Montserrat"/>
                <a:cs typeface="Montserrat"/>
                <a:sym typeface="Montserrat"/>
              </a:rPr>
              <a:t>Normalde çok uzun sürecek olan veri etiketleme işlemini yaptığımız model ile beraber otomasyonlaştırarak zamandan tasarruf edilmiştir.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sp>
        <p:nvSpPr>
          <p:cNvPr id="3" name="Freeform 3"/>
          <p:cNvSpPr/>
          <p:nvPr/>
        </p:nvSpPr>
        <p:spPr>
          <a:xfrm>
            <a:off x="0" y="126845"/>
            <a:ext cx="9113630" cy="4846136"/>
          </a:xfrm>
          <a:custGeom>
            <a:avLst/>
            <a:gdLst/>
            <a:ahLst/>
            <a:cxnLst/>
            <a:rect l="l" t="t" r="r" b="b"/>
            <a:pathLst>
              <a:path w="9113630" h="4846136">
                <a:moveTo>
                  <a:pt x="0" y="0"/>
                </a:moveTo>
                <a:lnTo>
                  <a:pt x="9113630" y="0"/>
                </a:lnTo>
                <a:lnTo>
                  <a:pt x="9113630" y="4846136"/>
                </a:lnTo>
                <a:lnTo>
                  <a:pt x="0" y="4846136"/>
                </a:lnTo>
                <a:lnTo>
                  <a:pt x="0" y="0"/>
                </a:lnTo>
                <a:close/>
              </a:path>
            </a:pathLst>
          </a:custGeom>
          <a:blipFill>
            <a:blip r:embed="rId3"/>
            <a:stretch>
              <a:fillRect/>
            </a:stretch>
          </a:blipFill>
        </p:spPr>
      </p:sp>
      <p:sp>
        <p:nvSpPr>
          <p:cNvPr id="4" name="Freeform 4"/>
          <p:cNvSpPr/>
          <p:nvPr/>
        </p:nvSpPr>
        <p:spPr>
          <a:xfrm>
            <a:off x="9113630" y="126845"/>
            <a:ext cx="9303150" cy="4946913"/>
          </a:xfrm>
          <a:custGeom>
            <a:avLst/>
            <a:gdLst/>
            <a:ahLst/>
            <a:cxnLst/>
            <a:rect l="l" t="t" r="r" b="b"/>
            <a:pathLst>
              <a:path w="9303150" h="4946913">
                <a:moveTo>
                  <a:pt x="0" y="0"/>
                </a:moveTo>
                <a:lnTo>
                  <a:pt x="9303149" y="0"/>
                </a:lnTo>
                <a:lnTo>
                  <a:pt x="9303149" y="4946913"/>
                </a:lnTo>
                <a:lnTo>
                  <a:pt x="0" y="4946913"/>
                </a:lnTo>
                <a:lnTo>
                  <a:pt x="0" y="0"/>
                </a:lnTo>
                <a:close/>
              </a:path>
            </a:pathLst>
          </a:custGeom>
          <a:blipFill>
            <a:blip r:embed="rId4"/>
            <a:stretch>
              <a:fillRect/>
            </a:stretch>
          </a:blipFill>
        </p:spPr>
      </p:sp>
      <p:sp>
        <p:nvSpPr>
          <p:cNvPr id="5" name="Freeform 5"/>
          <p:cNvSpPr/>
          <p:nvPr/>
        </p:nvSpPr>
        <p:spPr>
          <a:xfrm>
            <a:off x="0" y="5127351"/>
            <a:ext cx="9303150" cy="4946913"/>
          </a:xfrm>
          <a:custGeom>
            <a:avLst/>
            <a:gdLst/>
            <a:ahLst/>
            <a:cxnLst/>
            <a:rect l="l" t="t" r="r" b="b"/>
            <a:pathLst>
              <a:path w="9303150" h="4946913">
                <a:moveTo>
                  <a:pt x="0" y="0"/>
                </a:moveTo>
                <a:lnTo>
                  <a:pt x="9303150" y="0"/>
                </a:lnTo>
                <a:lnTo>
                  <a:pt x="9303150" y="4946913"/>
                </a:lnTo>
                <a:lnTo>
                  <a:pt x="0" y="4946913"/>
                </a:lnTo>
                <a:lnTo>
                  <a:pt x="0" y="0"/>
                </a:lnTo>
                <a:close/>
              </a:path>
            </a:pathLst>
          </a:custGeom>
          <a:blipFill>
            <a:blip r:embed="rId5"/>
            <a:stretch>
              <a:fillRect/>
            </a:stretch>
          </a:blipFill>
        </p:spPr>
      </p:sp>
      <p:sp>
        <p:nvSpPr>
          <p:cNvPr id="6" name="Freeform 6"/>
          <p:cNvSpPr/>
          <p:nvPr/>
        </p:nvSpPr>
        <p:spPr>
          <a:xfrm>
            <a:off x="9113630" y="5212090"/>
            <a:ext cx="9238549" cy="4912562"/>
          </a:xfrm>
          <a:custGeom>
            <a:avLst/>
            <a:gdLst/>
            <a:ahLst/>
            <a:cxnLst/>
            <a:rect l="l" t="t" r="r" b="b"/>
            <a:pathLst>
              <a:path w="9238549" h="4912562">
                <a:moveTo>
                  <a:pt x="0" y="0"/>
                </a:moveTo>
                <a:lnTo>
                  <a:pt x="9238549" y="0"/>
                </a:lnTo>
                <a:lnTo>
                  <a:pt x="9238549" y="4912562"/>
                </a:lnTo>
                <a:lnTo>
                  <a:pt x="0" y="4912562"/>
                </a:lnTo>
                <a:lnTo>
                  <a:pt x="0" y="0"/>
                </a:lnTo>
                <a:close/>
              </a:path>
            </a:pathLst>
          </a:custGeom>
          <a:blipFill>
            <a:blip r:embed="rId6"/>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106327" y="-2096151"/>
            <a:ext cx="8073638" cy="3519095"/>
            <a:chOff x="0" y="0"/>
            <a:chExt cx="10764851" cy="4692127"/>
          </a:xfrm>
        </p:grpSpPr>
        <p:grpSp>
          <p:nvGrpSpPr>
            <p:cNvPr id="10" name="Group 10"/>
            <p:cNvGrpSpPr/>
            <p:nvPr/>
          </p:nvGrpSpPr>
          <p:grpSpPr>
            <a:xfrm>
              <a:off x="0" y="0"/>
              <a:ext cx="10764851" cy="3971989"/>
              <a:chOff x="0" y="0"/>
              <a:chExt cx="1101422" cy="406400"/>
            </a:xfrm>
          </p:grpSpPr>
          <p:sp>
            <p:nvSpPr>
              <p:cNvPr id="11" name="Freeform 11"/>
              <p:cNvSpPr/>
              <p:nvPr/>
            </p:nvSpPr>
            <p:spPr>
              <a:xfrm>
                <a:off x="0" y="0"/>
                <a:ext cx="1101422" cy="406400"/>
              </a:xfrm>
              <a:custGeom>
                <a:avLst/>
                <a:gdLst/>
                <a:ahLst/>
                <a:cxnLst/>
                <a:rect l="l" t="t" r="r" b="b"/>
                <a:pathLst>
                  <a:path w="1101422" h="406400">
                    <a:moveTo>
                      <a:pt x="898222" y="0"/>
                    </a:moveTo>
                    <a:cubicBezTo>
                      <a:pt x="1010446" y="0"/>
                      <a:pt x="1101422" y="90976"/>
                      <a:pt x="1101422" y="203200"/>
                    </a:cubicBezTo>
                    <a:cubicBezTo>
                      <a:pt x="1101422" y="315424"/>
                      <a:pt x="1010446" y="406400"/>
                      <a:pt x="89822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42875" cap="sq">
                <a:solidFill>
                  <a:srgbClr val="9AE66C"/>
                </a:solidFill>
                <a:prstDash val="solid"/>
                <a:miter/>
              </a:ln>
            </p:spPr>
          </p:sp>
          <p:sp>
            <p:nvSpPr>
              <p:cNvPr id="12" name="TextBox 12"/>
              <p:cNvSpPr txBox="1"/>
              <p:nvPr/>
            </p:nvSpPr>
            <p:spPr>
              <a:xfrm>
                <a:off x="0" y="-38100"/>
                <a:ext cx="1101422" cy="444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850826" y="3251851"/>
              <a:ext cx="7695630" cy="1440275"/>
              <a:chOff x="0" y="0"/>
              <a:chExt cx="2171463" cy="406400"/>
            </a:xfrm>
          </p:grpSpPr>
          <p:sp>
            <p:nvSpPr>
              <p:cNvPr id="14" name="Freeform 14"/>
              <p:cNvSpPr/>
              <p:nvPr/>
            </p:nvSpPr>
            <p:spPr>
              <a:xfrm>
                <a:off x="0" y="0"/>
                <a:ext cx="2171463" cy="406400"/>
              </a:xfrm>
              <a:custGeom>
                <a:avLst/>
                <a:gdLst/>
                <a:ahLst/>
                <a:cxnLst/>
                <a:rect l="l" t="t" r="r" b="b"/>
                <a:pathLst>
                  <a:path w="2171463" h="406400">
                    <a:moveTo>
                      <a:pt x="1968263" y="0"/>
                    </a:moveTo>
                    <a:cubicBezTo>
                      <a:pt x="2080487" y="0"/>
                      <a:pt x="2171463" y="90976"/>
                      <a:pt x="2171463" y="203200"/>
                    </a:cubicBezTo>
                    <a:cubicBezTo>
                      <a:pt x="2171463" y="315424"/>
                      <a:pt x="2080487" y="406400"/>
                      <a:pt x="1968263"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15" name="TextBox 15"/>
              <p:cNvSpPr txBox="1"/>
              <p:nvPr/>
            </p:nvSpPr>
            <p:spPr>
              <a:xfrm>
                <a:off x="0" y="-38100"/>
                <a:ext cx="2171463"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2060313" y="3438589"/>
              <a:ext cx="7276654" cy="990600"/>
            </a:xfrm>
            <a:prstGeom prst="rect">
              <a:avLst/>
            </a:prstGeom>
          </p:spPr>
          <p:txBody>
            <a:bodyPr lIns="0" tIns="0" rIns="0" bIns="0" rtlCol="0" anchor="t">
              <a:spAutoFit/>
            </a:bodyPr>
            <a:lstStyle/>
            <a:p>
              <a:pPr algn="ctr">
                <a:lnSpc>
                  <a:spcPts val="6299"/>
                </a:lnSpc>
                <a:spcBef>
                  <a:spcPct val="0"/>
                </a:spcBef>
              </a:pPr>
              <a:r>
                <a:rPr lang="en-US" sz="4500">
                  <a:solidFill>
                    <a:srgbClr val="FFFFFF"/>
                  </a:solidFill>
                  <a:latin typeface="Montserrat Semi-Bold"/>
                  <a:ea typeface="Montserrat Semi-Bold"/>
                  <a:cs typeface="Montserrat Semi-Bold"/>
                  <a:sym typeface="Montserrat Semi-Bold"/>
                </a:rPr>
                <a:t>MODELLENDİRME</a:t>
              </a:r>
            </a:p>
          </p:txBody>
        </p:sp>
      </p:grpSp>
      <p:sp>
        <p:nvSpPr>
          <p:cNvPr id="17" name="TextBox 17"/>
          <p:cNvSpPr txBox="1"/>
          <p:nvPr/>
        </p:nvSpPr>
        <p:spPr>
          <a:xfrm>
            <a:off x="1713682" y="1759077"/>
            <a:ext cx="15246058" cy="2825140"/>
          </a:xfrm>
          <a:prstGeom prst="rect">
            <a:avLst/>
          </a:prstGeom>
        </p:spPr>
        <p:txBody>
          <a:bodyPr lIns="0" tIns="0" rIns="0" bIns="0" rtlCol="0" anchor="t">
            <a:spAutoFit/>
          </a:bodyPr>
          <a:lstStyle/>
          <a:p>
            <a:pPr algn="just">
              <a:lnSpc>
                <a:spcPts val="3774"/>
              </a:lnSpc>
            </a:pPr>
            <a:r>
              <a:rPr lang="en-US" sz="3145">
                <a:solidFill>
                  <a:srgbClr val="000000"/>
                </a:solidFill>
                <a:latin typeface="Montserrat"/>
                <a:ea typeface="Montserrat"/>
                <a:cs typeface="Montserrat"/>
                <a:sym typeface="Montserrat"/>
              </a:rPr>
              <a:t>Modellendirme aşamasında aşağıda yer alan birçok derin öğrenme modeline takımımız tarafından oluşturulan buna dayalı “Generative AI” yardımıyla üretilmiş sentetik verilerle ince ayar (finetune) yapıldı. Elde edilen sonuçlara bakılarak en yüksek doğruluk ve F1 skoruna sahip olan modelin kullanılması tercih edildi. Tercihimiz BERTürk oldu.</a:t>
            </a:r>
          </a:p>
          <a:p>
            <a:pPr algn="just">
              <a:lnSpc>
                <a:spcPts val="3774"/>
              </a:lnSpc>
            </a:pPr>
            <a:endParaRPr lang="en-US" sz="3145">
              <a:solidFill>
                <a:srgbClr val="000000"/>
              </a:solidFill>
              <a:latin typeface="Montserrat"/>
              <a:ea typeface="Montserrat"/>
              <a:cs typeface="Montserrat"/>
              <a:sym typeface="Montserrat"/>
            </a:endParaRPr>
          </a:p>
        </p:txBody>
      </p:sp>
      <p:sp>
        <p:nvSpPr>
          <p:cNvPr id="18" name="TextBox 18"/>
          <p:cNvSpPr txBox="1"/>
          <p:nvPr/>
        </p:nvSpPr>
        <p:spPr>
          <a:xfrm>
            <a:off x="1382390" y="4527067"/>
            <a:ext cx="8532249" cy="4000856"/>
          </a:xfrm>
          <a:prstGeom prst="rect">
            <a:avLst/>
          </a:prstGeom>
        </p:spPr>
        <p:txBody>
          <a:bodyPr lIns="0" tIns="0" rIns="0" bIns="0" rtlCol="0" anchor="t">
            <a:spAutoFit/>
          </a:bodyPr>
          <a:lstStyle/>
          <a:p>
            <a:pPr marL="700126" lvl="1" indent="-350063" algn="just">
              <a:lnSpc>
                <a:spcPts val="4539"/>
              </a:lnSpc>
              <a:buFont typeface="Arial"/>
              <a:buChar char="•"/>
            </a:pPr>
            <a:r>
              <a:rPr lang="en-US" sz="3242">
                <a:solidFill>
                  <a:srgbClr val="000000"/>
                </a:solidFill>
                <a:latin typeface="Montserrat"/>
                <a:ea typeface="Montserrat"/>
                <a:cs typeface="Montserrat"/>
                <a:sym typeface="Montserrat"/>
              </a:rPr>
              <a:t>BERTürk-Cased (128 binlik versiyonu)</a:t>
            </a:r>
          </a:p>
          <a:p>
            <a:pPr algn="just">
              <a:lnSpc>
                <a:spcPts val="4539"/>
              </a:lnSpc>
            </a:pPr>
            <a:r>
              <a:rPr lang="en-US" sz="3242">
                <a:solidFill>
                  <a:srgbClr val="000000"/>
                </a:solidFill>
                <a:latin typeface="Montserrat"/>
                <a:ea typeface="Montserrat"/>
                <a:cs typeface="Montserrat"/>
                <a:sym typeface="Montserrat"/>
              </a:rPr>
              <a:t>    Accuracy: 91.6750</a:t>
            </a:r>
          </a:p>
          <a:p>
            <a:pPr marL="700126" lvl="1" indent="-350063" algn="just">
              <a:lnSpc>
                <a:spcPts val="4539"/>
              </a:lnSpc>
              <a:buFont typeface="Arial"/>
              <a:buChar char="•"/>
            </a:pPr>
            <a:r>
              <a:rPr lang="en-US" sz="3242">
                <a:solidFill>
                  <a:srgbClr val="000000"/>
                </a:solidFill>
                <a:latin typeface="Montserrat"/>
                <a:ea typeface="Montserrat"/>
                <a:cs typeface="Montserrat"/>
                <a:sym typeface="Montserrat"/>
              </a:rPr>
              <a:t>Long Short-Term Memory </a:t>
            </a:r>
          </a:p>
          <a:p>
            <a:pPr algn="just">
              <a:lnSpc>
                <a:spcPts val="4539"/>
              </a:lnSpc>
              <a:spcBef>
                <a:spcPct val="0"/>
              </a:spcBef>
            </a:pPr>
            <a:r>
              <a:rPr lang="en-US" sz="3242">
                <a:solidFill>
                  <a:srgbClr val="000000"/>
                </a:solidFill>
                <a:latin typeface="Montserrat"/>
                <a:ea typeface="Montserrat"/>
                <a:cs typeface="Montserrat"/>
                <a:sym typeface="Montserrat"/>
              </a:rPr>
              <a:t>    Accuracy: 89.4700</a:t>
            </a:r>
          </a:p>
          <a:p>
            <a:pPr marL="700126" lvl="1" indent="-350063" algn="just">
              <a:lnSpc>
                <a:spcPts val="4539"/>
              </a:lnSpc>
              <a:buFont typeface="Arial"/>
              <a:buChar char="•"/>
            </a:pPr>
            <a:r>
              <a:rPr lang="en-US" sz="3242">
                <a:solidFill>
                  <a:srgbClr val="000000"/>
                </a:solidFill>
                <a:latin typeface="Montserrat"/>
                <a:ea typeface="Montserrat"/>
                <a:cs typeface="Montserrat"/>
                <a:sym typeface="Montserrat"/>
              </a:rPr>
              <a:t>BERTürk-Uncased (base versiyonu)</a:t>
            </a:r>
          </a:p>
          <a:p>
            <a:pPr algn="just">
              <a:lnSpc>
                <a:spcPts val="4539"/>
              </a:lnSpc>
            </a:pPr>
            <a:r>
              <a:rPr lang="en-US" sz="3242">
                <a:solidFill>
                  <a:srgbClr val="000000"/>
                </a:solidFill>
                <a:latin typeface="Montserrat"/>
                <a:ea typeface="Montserrat"/>
                <a:cs typeface="Montserrat"/>
                <a:sym typeface="Montserrat"/>
              </a:rPr>
              <a:t>    Accuracy: 90.5800</a:t>
            </a:r>
          </a:p>
          <a:p>
            <a:pPr algn="just">
              <a:lnSpc>
                <a:spcPts val="4539"/>
              </a:lnSpc>
              <a:spcBef>
                <a:spcPct val="0"/>
              </a:spcBef>
            </a:pPr>
            <a:endParaRPr lang="en-US" sz="3242">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8410188">
            <a:off x="10647366" y="-2554852"/>
            <a:ext cx="19587801" cy="7101657"/>
            <a:chOff x="0" y="0"/>
            <a:chExt cx="1120933" cy="406400"/>
          </a:xfrm>
        </p:grpSpPr>
        <p:sp>
          <p:nvSpPr>
            <p:cNvPr id="4" name="Freeform 4"/>
            <p:cNvSpPr/>
            <p:nvPr/>
          </p:nvSpPr>
          <p:spPr>
            <a:xfrm>
              <a:off x="0" y="0"/>
              <a:ext cx="1120933" cy="406400"/>
            </a:xfrm>
            <a:custGeom>
              <a:avLst/>
              <a:gdLst/>
              <a:ahLst/>
              <a:cxnLst/>
              <a:rect l="l" t="t" r="r" b="b"/>
              <a:pathLst>
                <a:path w="1120933" h="406400">
                  <a:moveTo>
                    <a:pt x="917733" y="0"/>
                  </a:moveTo>
                  <a:cubicBezTo>
                    <a:pt x="1029957" y="0"/>
                    <a:pt x="1120933" y="90976"/>
                    <a:pt x="1120933" y="203200"/>
                  </a:cubicBezTo>
                  <a:cubicBezTo>
                    <a:pt x="1120933" y="315424"/>
                    <a:pt x="1029957" y="406400"/>
                    <a:pt x="917733" y="406400"/>
                  </a:cubicBezTo>
                  <a:lnTo>
                    <a:pt x="203200" y="406400"/>
                  </a:lnTo>
                  <a:cubicBezTo>
                    <a:pt x="90976" y="406400"/>
                    <a:pt x="0" y="315424"/>
                    <a:pt x="0" y="203200"/>
                  </a:cubicBezTo>
                  <a:cubicBezTo>
                    <a:pt x="0" y="90976"/>
                    <a:pt x="90976" y="0"/>
                    <a:pt x="203200" y="0"/>
                  </a:cubicBezTo>
                  <a:lnTo>
                    <a:pt x="917733" y="0"/>
                  </a:lnTo>
                  <a:close/>
                </a:path>
              </a:pathLst>
            </a:custGeom>
            <a:solidFill>
              <a:srgbClr val="9AE66C">
                <a:alpha val="29804"/>
              </a:srgbClr>
            </a:solidFill>
            <a:ln cap="rnd">
              <a:noFill/>
              <a:prstDash val="solid"/>
              <a:round/>
            </a:ln>
          </p:spPr>
        </p:sp>
        <p:sp>
          <p:nvSpPr>
            <p:cNvPr id="5" name="TextBox 5"/>
            <p:cNvSpPr txBox="1"/>
            <p:nvPr/>
          </p:nvSpPr>
          <p:spPr>
            <a:xfrm>
              <a:off x="0" y="-38100"/>
              <a:ext cx="1120933" cy="444500"/>
            </a:xfrm>
            <a:prstGeom prst="rect">
              <a:avLst/>
            </a:prstGeom>
          </p:spPr>
          <p:txBody>
            <a:bodyPr lIns="44076" tIns="44076" rIns="44076" bIns="44076" rtlCol="0" anchor="ctr"/>
            <a:lstStyle/>
            <a:p>
              <a:pPr algn="ctr">
                <a:lnSpc>
                  <a:spcPts val="2799"/>
                </a:lnSpc>
              </a:pPr>
              <a:endParaRPr/>
            </a:p>
          </p:txBody>
        </p:sp>
      </p:grpSp>
      <p:grpSp>
        <p:nvGrpSpPr>
          <p:cNvPr id="6" name="Group 6"/>
          <p:cNvGrpSpPr/>
          <p:nvPr/>
        </p:nvGrpSpPr>
        <p:grpSpPr>
          <a:xfrm rot="-2700000">
            <a:off x="-1377396" y="9050801"/>
            <a:ext cx="3439080" cy="1117489"/>
            <a:chOff x="0" y="0"/>
            <a:chExt cx="1250699" cy="406400"/>
          </a:xfrm>
        </p:grpSpPr>
        <p:sp>
          <p:nvSpPr>
            <p:cNvPr id="7" name="Freeform 7"/>
            <p:cNvSpPr/>
            <p:nvPr/>
          </p:nvSpPr>
          <p:spPr>
            <a:xfrm>
              <a:off x="0" y="0"/>
              <a:ext cx="1250699" cy="406400"/>
            </a:xfrm>
            <a:custGeom>
              <a:avLst/>
              <a:gdLst/>
              <a:ahLst/>
              <a:cxnLst/>
              <a:rect l="l" t="t" r="r" b="b"/>
              <a:pathLst>
                <a:path w="1250699" h="406400">
                  <a:moveTo>
                    <a:pt x="1047499" y="0"/>
                  </a:moveTo>
                  <a:cubicBezTo>
                    <a:pt x="1159723" y="0"/>
                    <a:pt x="1250699" y="90976"/>
                    <a:pt x="1250699" y="203200"/>
                  </a:cubicBezTo>
                  <a:cubicBezTo>
                    <a:pt x="1250699" y="315424"/>
                    <a:pt x="1159723" y="406400"/>
                    <a:pt x="1047499" y="406400"/>
                  </a:cubicBezTo>
                  <a:lnTo>
                    <a:pt x="203200" y="406400"/>
                  </a:lnTo>
                  <a:cubicBezTo>
                    <a:pt x="90976" y="406400"/>
                    <a:pt x="0" y="315424"/>
                    <a:pt x="0" y="203200"/>
                  </a:cubicBezTo>
                  <a:cubicBezTo>
                    <a:pt x="0" y="90976"/>
                    <a:pt x="90976" y="0"/>
                    <a:pt x="203200" y="0"/>
                  </a:cubicBezTo>
                  <a:close/>
                </a:path>
              </a:pathLst>
            </a:custGeom>
            <a:solidFill>
              <a:srgbClr val="9AE66C">
                <a:alpha val="31765"/>
              </a:srgbClr>
            </a:solidFill>
          </p:spPr>
        </p:sp>
        <p:sp>
          <p:nvSpPr>
            <p:cNvPr id="8" name="TextBox 8"/>
            <p:cNvSpPr txBox="1"/>
            <p:nvPr/>
          </p:nvSpPr>
          <p:spPr>
            <a:xfrm>
              <a:off x="0" y="-38100"/>
              <a:ext cx="1250699"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14106" y="9170516"/>
            <a:ext cx="878059" cy="87805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alpha val="31765"/>
              </a:srgbClr>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5725395"/>
            <a:ext cx="14904056" cy="2172662"/>
          </a:xfrm>
          <a:custGeom>
            <a:avLst/>
            <a:gdLst/>
            <a:ahLst/>
            <a:cxnLst/>
            <a:rect l="l" t="t" r="r" b="b"/>
            <a:pathLst>
              <a:path w="14904056" h="2172662">
                <a:moveTo>
                  <a:pt x="0" y="0"/>
                </a:moveTo>
                <a:lnTo>
                  <a:pt x="14904056" y="0"/>
                </a:lnTo>
                <a:lnTo>
                  <a:pt x="14904056" y="2172663"/>
                </a:lnTo>
                <a:lnTo>
                  <a:pt x="0" y="2172663"/>
                </a:lnTo>
                <a:lnTo>
                  <a:pt x="0" y="0"/>
                </a:lnTo>
                <a:close/>
              </a:path>
            </a:pathLst>
          </a:custGeom>
          <a:blipFill>
            <a:blip r:embed="rId3"/>
            <a:stretch>
              <a:fillRect/>
            </a:stretch>
          </a:blipFill>
        </p:spPr>
      </p:sp>
      <p:sp>
        <p:nvSpPr>
          <p:cNvPr id="13" name="Freeform 13"/>
          <p:cNvSpPr/>
          <p:nvPr/>
        </p:nvSpPr>
        <p:spPr>
          <a:xfrm>
            <a:off x="1028700" y="8183808"/>
            <a:ext cx="14904056" cy="383852"/>
          </a:xfrm>
          <a:custGeom>
            <a:avLst/>
            <a:gdLst/>
            <a:ahLst/>
            <a:cxnLst/>
            <a:rect l="l" t="t" r="r" b="b"/>
            <a:pathLst>
              <a:path w="14904056" h="383852">
                <a:moveTo>
                  <a:pt x="0" y="0"/>
                </a:moveTo>
                <a:lnTo>
                  <a:pt x="14904056" y="0"/>
                </a:lnTo>
                <a:lnTo>
                  <a:pt x="14904056" y="383852"/>
                </a:lnTo>
                <a:lnTo>
                  <a:pt x="0" y="383852"/>
                </a:lnTo>
                <a:lnTo>
                  <a:pt x="0" y="0"/>
                </a:lnTo>
                <a:close/>
              </a:path>
            </a:pathLst>
          </a:custGeom>
          <a:blipFill>
            <a:blip r:embed="rId4"/>
            <a:stretch>
              <a:fillRect/>
            </a:stretch>
          </a:blipFill>
        </p:spPr>
      </p:sp>
      <p:sp>
        <p:nvSpPr>
          <p:cNvPr id="14" name="Freeform 14"/>
          <p:cNvSpPr/>
          <p:nvPr/>
        </p:nvSpPr>
        <p:spPr>
          <a:xfrm>
            <a:off x="1028700" y="2104154"/>
            <a:ext cx="14904056" cy="3335491"/>
          </a:xfrm>
          <a:custGeom>
            <a:avLst/>
            <a:gdLst/>
            <a:ahLst/>
            <a:cxnLst/>
            <a:rect l="l" t="t" r="r" b="b"/>
            <a:pathLst>
              <a:path w="14904056" h="3335491">
                <a:moveTo>
                  <a:pt x="0" y="0"/>
                </a:moveTo>
                <a:lnTo>
                  <a:pt x="14904056" y="0"/>
                </a:lnTo>
                <a:lnTo>
                  <a:pt x="14904056" y="3335491"/>
                </a:lnTo>
                <a:lnTo>
                  <a:pt x="0" y="3335491"/>
                </a:lnTo>
                <a:lnTo>
                  <a:pt x="0" y="0"/>
                </a:lnTo>
                <a:close/>
              </a:path>
            </a:pathLst>
          </a:custGeom>
          <a:blipFill>
            <a:blip r:embed="rId5"/>
            <a:stretch>
              <a:fillRect t="-6628" b="-6628"/>
            </a:stretch>
          </a:blipFill>
        </p:spPr>
      </p:sp>
      <p:sp>
        <p:nvSpPr>
          <p:cNvPr id="15" name="TextBox 15"/>
          <p:cNvSpPr txBox="1"/>
          <p:nvPr/>
        </p:nvSpPr>
        <p:spPr>
          <a:xfrm>
            <a:off x="1028700" y="1305539"/>
            <a:ext cx="10924534" cy="590550"/>
          </a:xfrm>
          <a:prstGeom prst="rect">
            <a:avLst/>
          </a:prstGeom>
        </p:spPr>
        <p:txBody>
          <a:bodyPr lIns="0" tIns="0" rIns="0" bIns="0" rtlCol="0" anchor="t">
            <a:spAutoFit/>
          </a:bodyPr>
          <a:lstStyle/>
          <a:p>
            <a:pPr algn="l">
              <a:lnSpc>
                <a:spcPts val="4799"/>
              </a:lnSpc>
            </a:pPr>
            <a:r>
              <a:rPr lang="en-US" sz="3999">
                <a:solidFill>
                  <a:srgbClr val="155976"/>
                </a:solidFill>
                <a:latin typeface="Montserrat Bold"/>
                <a:ea typeface="Montserrat Bold"/>
                <a:cs typeface="Montserrat Bold"/>
                <a:sym typeface="Montserrat Bold"/>
              </a:rPr>
              <a:t>EĞİTİM VE DOĞRULAMA SÜRECİ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
            <a:ext cx="18288000" cy="10294620"/>
          </a:xfrm>
          <a:custGeom>
            <a:avLst/>
            <a:gdLst/>
            <a:ahLst/>
            <a:cxnLst/>
            <a:rect l="l" t="t" r="r" b="b"/>
            <a:pathLst>
              <a:path w="18288000" h="10294620">
                <a:moveTo>
                  <a:pt x="0" y="0"/>
                </a:moveTo>
                <a:lnTo>
                  <a:pt x="18288000" y="0"/>
                </a:lnTo>
                <a:lnTo>
                  <a:pt x="18288000" y="10294620"/>
                </a:lnTo>
                <a:lnTo>
                  <a:pt x="0" y="10294620"/>
                </a:lnTo>
                <a:lnTo>
                  <a:pt x="0" y="0"/>
                </a:lnTo>
                <a:close/>
              </a:path>
            </a:pathLst>
          </a:custGeom>
          <a:blipFill>
            <a:blip r:embed="rId2"/>
            <a:stretch>
              <a:fillRect/>
            </a:stretch>
          </a:blipFill>
        </p:spPr>
      </p:sp>
      <p:grpSp>
        <p:nvGrpSpPr>
          <p:cNvPr id="3" name="Group 3"/>
          <p:cNvGrpSpPr/>
          <p:nvPr/>
        </p:nvGrpSpPr>
        <p:grpSpPr>
          <a:xfrm rot="-2700000">
            <a:off x="-1041206" y="9437613"/>
            <a:ext cx="2346346" cy="762418"/>
            <a:chOff x="0" y="0"/>
            <a:chExt cx="1250699" cy="406400"/>
          </a:xfrm>
        </p:grpSpPr>
        <p:sp>
          <p:nvSpPr>
            <p:cNvPr id="4" name="Freeform 4"/>
            <p:cNvSpPr/>
            <p:nvPr/>
          </p:nvSpPr>
          <p:spPr>
            <a:xfrm>
              <a:off x="0" y="0"/>
              <a:ext cx="1250699" cy="406400"/>
            </a:xfrm>
            <a:custGeom>
              <a:avLst/>
              <a:gdLst/>
              <a:ahLst/>
              <a:cxnLst/>
              <a:rect l="l" t="t" r="r" b="b"/>
              <a:pathLst>
                <a:path w="1250699" h="406400">
                  <a:moveTo>
                    <a:pt x="1047499" y="0"/>
                  </a:moveTo>
                  <a:cubicBezTo>
                    <a:pt x="1159723" y="0"/>
                    <a:pt x="1250699" y="90976"/>
                    <a:pt x="1250699" y="203200"/>
                  </a:cubicBezTo>
                  <a:cubicBezTo>
                    <a:pt x="1250699" y="315424"/>
                    <a:pt x="1159723" y="406400"/>
                    <a:pt x="1047499"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5" name="TextBox 5"/>
            <p:cNvSpPr txBox="1"/>
            <p:nvPr/>
          </p:nvSpPr>
          <p:spPr>
            <a:xfrm>
              <a:off x="0" y="-38100"/>
              <a:ext cx="1250699"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11806" y="9499547"/>
            <a:ext cx="638549" cy="638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2589181">
            <a:off x="16456834" y="9511673"/>
            <a:ext cx="2346346" cy="762418"/>
            <a:chOff x="0" y="0"/>
            <a:chExt cx="1250699" cy="406400"/>
          </a:xfrm>
        </p:grpSpPr>
        <p:sp>
          <p:nvSpPr>
            <p:cNvPr id="10" name="Freeform 10"/>
            <p:cNvSpPr/>
            <p:nvPr/>
          </p:nvSpPr>
          <p:spPr>
            <a:xfrm>
              <a:off x="0" y="0"/>
              <a:ext cx="1250699" cy="406400"/>
            </a:xfrm>
            <a:custGeom>
              <a:avLst/>
              <a:gdLst/>
              <a:ahLst/>
              <a:cxnLst/>
              <a:rect l="l" t="t" r="r" b="b"/>
              <a:pathLst>
                <a:path w="1250699" h="406400">
                  <a:moveTo>
                    <a:pt x="1047499" y="0"/>
                  </a:moveTo>
                  <a:cubicBezTo>
                    <a:pt x="1159723" y="0"/>
                    <a:pt x="1250699" y="90976"/>
                    <a:pt x="1250699" y="203200"/>
                  </a:cubicBezTo>
                  <a:cubicBezTo>
                    <a:pt x="1250699" y="315424"/>
                    <a:pt x="1159723" y="406400"/>
                    <a:pt x="1047499"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11" name="TextBox 11"/>
            <p:cNvSpPr txBox="1"/>
            <p:nvPr/>
          </p:nvSpPr>
          <p:spPr>
            <a:xfrm>
              <a:off x="0" y="-38100"/>
              <a:ext cx="1250699"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19444"/>
            <a:ext cx="638549" cy="6385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E66C"/>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057400" y="4305760"/>
            <a:ext cx="16230600" cy="4286316"/>
            <a:chOff x="0" y="0"/>
            <a:chExt cx="21640800" cy="5715088"/>
          </a:xfrm>
        </p:grpSpPr>
        <p:sp>
          <p:nvSpPr>
            <p:cNvPr id="16" name="TextBox 16"/>
            <p:cNvSpPr txBox="1"/>
            <p:nvPr/>
          </p:nvSpPr>
          <p:spPr>
            <a:xfrm>
              <a:off x="7257452" y="1336445"/>
              <a:ext cx="7321561" cy="871008"/>
            </a:xfrm>
            <a:prstGeom prst="rect">
              <a:avLst/>
            </a:prstGeom>
          </p:spPr>
          <p:txBody>
            <a:bodyPr lIns="0" tIns="0" rIns="0" bIns="0" rtlCol="0" anchor="t">
              <a:spAutoFit/>
            </a:bodyPr>
            <a:lstStyle/>
            <a:p>
              <a:pPr algn="r">
                <a:lnSpc>
                  <a:spcPts val="5599"/>
                </a:lnSpc>
              </a:pPr>
              <a:r>
                <a:rPr lang="en-US" sz="3999">
                  <a:solidFill>
                    <a:srgbClr val="FFFFFF"/>
                  </a:solidFill>
                  <a:latin typeface="Montserrat Bold"/>
                  <a:ea typeface="Montserrat Bold"/>
                  <a:cs typeface="Montserrat Bold"/>
                  <a:sym typeface="Montserrat Bold"/>
                </a:rPr>
                <a:t>Yasemin SERÇE</a:t>
              </a:r>
            </a:p>
          </p:txBody>
        </p:sp>
        <p:grpSp>
          <p:nvGrpSpPr>
            <p:cNvPr id="17" name="Group 17"/>
            <p:cNvGrpSpPr/>
            <p:nvPr/>
          </p:nvGrpSpPr>
          <p:grpSpPr>
            <a:xfrm>
              <a:off x="0" y="0"/>
              <a:ext cx="21640800" cy="5715088"/>
              <a:chOff x="0" y="0"/>
              <a:chExt cx="1538878" cy="406400"/>
            </a:xfrm>
          </p:grpSpPr>
          <p:sp>
            <p:nvSpPr>
              <p:cNvPr id="18" name="Freeform 18"/>
              <p:cNvSpPr/>
              <p:nvPr/>
            </p:nvSpPr>
            <p:spPr>
              <a:xfrm>
                <a:off x="0" y="0"/>
                <a:ext cx="1538878" cy="406400"/>
              </a:xfrm>
              <a:custGeom>
                <a:avLst/>
                <a:gdLst/>
                <a:ahLst/>
                <a:cxnLst/>
                <a:rect l="l" t="t" r="r" b="b"/>
                <a:pathLst>
                  <a:path w="1538878" h="406400">
                    <a:moveTo>
                      <a:pt x="1335678" y="0"/>
                    </a:moveTo>
                    <a:cubicBezTo>
                      <a:pt x="1447902" y="0"/>
                      <a:pt x="1538878" y="90976"/>
                      <a:pt x="1538878" y="203200"/>
                    </a:cubicBezTo>
                    <a:cubicBezTo>
                      <a:pt x="1538878" y="315424"/>
                      <a:pt x="1447902" y="406400"/>
                      <a:pt x="1335678"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19" name="TextBox 19"/>
              <p:cNvSpPr txBox="1"/>
              <p:nvPr/>
            </p:nvSpPr>
            <p:spPr>
              <a:xfrm>
                <a:off x="0" y="-38100"/>
                <a:ext cx="1538878" cy="444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360601" y="405023"/>
              <a:ext cx="4905041" cy="490504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E66C"/>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6628305" y="672737"/>
              <a:ext cx="4369632" cy="4369615"/>
              <a:chOff x="0" y="0"/>
              <a:chExt cx="6350000" cy="6349975"/>
            </a:xfrm>
          </p:grpSpPr>
          <p:sp>
            <p:nvSpPr>
              <p:cNvPr id="24" name="Freeform 2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272" r="-2272"/>
                </a:stretch>
              </a:blipFill>
            </p:spPr>
          </p:sp>
        </p:grpSp>
        <p:sp>
          <p:nvSpPr>
            <p:cNvPr id="25" name="TextBox 25"/>
            <p:cNvSpPr txBox="1"/>
            <p:nvPr/>
          </p:nvSpPr>
          <p:spPr>
            <a:xfrm>
              <a:off x="1446082" y="1740595"/>
              <a:ext cx="14504531" cy="3343275"/>
            </a:xfrm>
            <a:prstGeom prst="rect">
              <a:avLst/>
            </a:prstGeom>
          </p:spPr>
          <p:txBody>
            <a:bodyPr lIns="0" tIns="0" rIns="0" bIns="0" rtlCol="0" anchor="t">
              <a:spAutoFit/>
            </a:bodyPr>
            <a:lstStyle/>
            <a:p>
              <a:pPr algn="just">
                <a:lnSpc>
                  <a:spcPts val="3359"/>
                </a:lnSpc>
              </a:pPr>
              <a:r>
                <a:rPr lang="en-US" sz="2799">
                  <a:solidFill>
                    <a:srgbClr val="FFFFFF"/>
                  </a:solidFill>
                  <a:latin typeface="Montserrat"/>
                  <a:ea typeface="Montserrat"/>
                  <a:cs typeface="Montserrat"/>
                  <a:sym typeface="Montserrat"/>
                </a:rPr>
                <a:t>Takım üyesi Yasemin SERÇE, Python, HTML, CSS ve Javascript yazılım dillerine hakimdir. FRC'de “Yaratıcılık” başta olmak üzere çeşitli dereceler elde etmiştir. Science Cup’ta Türkiye birinciliği vardır ve SCORE programıyla İtalya'da Türkiye'yi temsil etmiştir.</a:t>
              </a:r>
            </a:p>
            <a:p>
              <a:pPr algn="just">
                <a:lnSpc>
                  <a:spcPts val="3359"/>
                </a:lnSpc>
              </a:pPr>
              <a:endParaRPr lang="en-US" sz="2799">
                <a:solidFill>
                  <a:srgbClr val="FFFFFF"/>
                </a:solidFill>
                <a:latin typeface="Montserrat"/>
                <a:ea typeface="Montserrat"/>
                <a:cs typeface="Montserrat"/>
                <a:sym typeface="Montserrat"/>
              </a:endParaRPr>
            </a:p>
          </p:txBody>
        </p:sp>
        <p:sp>
          <p:nvSpPr>
            <p:cNvPr id="26" name="TextBox 26"/>
            <p:cNvSpPr txBox="1"/>
            <p:nvPr/>
          </p:nvSpPr>
          <p:spPr>
            <a:xfrm>
              <a:off x="3430904" y="532112"/>
              <a:ext cx="13016104" cy="871008"/>
            </a:xfrm>
            <a:prstGeom prst="rect">
              <a:avLst/>
            </a:prstGeom>
          </p:spPr>
          <p:txBody>
            <a:bodyPr lIns="0" tIns="0" rIns="0" bIns="0" rtlCol="0" anchor="t">
              <a:spAutoFit/>
            </a:bodyPr>
            <a:lstStyle/>
            <a:p>
              <a:pPr algn="r">
                <a:lnSpc>
                  <a:spcPts val="5599"/>
                </a:lnSpc>
              </a:pPr>
              <a:r>
                <a:rPr lang="en-US" sz="3999">
                  <a:solidFill>
                    <a:srgbClr val="FFFFFF"/>
                  </a:solidFill>
                  <a:latin typeface="Montserrat Bold"/>
                  <a:ea typeface="Montserrat Bold"/>
                  <a:cs typeface="Montserrat Bold"/>
                  <a:sym typeface="Montserrat Bold"/>
                </a:rPr>
                <a:t>Yasemin SERÇE</a:t>
              </a:r>
            </a:p>
          </p:txBody>
        </p:sp>
      </p:grpSp>
      <p:grpSp>
        <p:nvGrpSpPr>
          <p:cNvPr id="27" name="Group 27"/>
          <p:cNvGrpSpPr/>
          <p:nvPr/>
        </p:nvGrpSpPr>
        <p:grpSpPr>
          <a:xfrm>
            <a:off x="15874866" y="9258300"/>
            <a:ext cx="638549" cy="638549"/>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4630578" y="776596"/>
            <a:ext cx="9762078" cy="669925"/>
          </a:xfrm>
          <a:prstGeom prst="rect">
            <a:avLst/>
          </a:prstGeom>
        </p:spPr>
        <p:txBody>
          <a:bodyPr lIns="0" tIns="0" rIns="0" bIns="0" rtlCol="0" anchor="t">
            <a:spAutoFit/>
          </a:bodyPr>
          <a:lstStyle/>
          <a:p>
            <a:pPr algn="l">
              <a:lnSpc>
                <a:spcPts val="5599"/>
              </a:lnSpc>
            </a:pPr>
            <a:r>
              <a:rPr lang="en-US" sz="3999">
                <a:solidFill>
                  <a:srgbClr val="FFFFFF"/>
                </a:solidFill>
                <a:latin typeface="Montserrat Bold"/>
                <a:ea typeface="Montserrat Bold"/>
                <a:cs typeface="Montserrat Bold"/>
                <a:sym typeface="Montserrat Bold"/>
              </a:rPr>
              <a:t>TAKIM KAPTANI: Burak ERDOĞAN </a:t>
            </a:r>
          </a:p>
        </p:txBody>
      </p:sp>
      <p:grpSp>
        <p:nvGrpSpPr>
          <p:cNvPr id="31" name="Group 31"/>
          <p:cNvGrpSpPr/>
          <p:nvPr/>
        </p:nvGrpSpPr>
        <p:grpSpPr>
          <a:xfrm>
            <a:off x="319275" y="19444"/>
            <a:ext cx="16230600" cy="4286316"/>
            <a:chOff x="0" y="0"/>
            <a:chExt cx="21640800" cy="5715088"/>
          </a:xfrm>
        </p:grpSpPr>
        <p:grpSp>
          <p:nvGrpSpPr>
            <p:cNvPr id="32" name="Group 32"/>
            <p:cNvGrpSpPr/>
            <p:nvPr/>
          </p:nvGrpSpPr>
          <p:grpSpPr>
            <a:xfrm>
              <a:off x="0" y="0"/>
              <a:ext cx="21640800" cy="5715088"/>
              <a:chOff x="0" y="0"/>
              <a:chExt cx="1538878" cy="406400"/>
            </a:xfrm>
          </p:grpSpPr>
          <p:sp>
            <p:nvSpPr>
              <p:cNvPr id="33" name="Freeform 33"/>
              <p:cNvSpPr/>
              <p:nvPr/>
            </p:nvSpPr>
            <p:spPr>
              <a:xfrm>
                <a:off x="0" y="0"/>
                <a:ext cx="1538878" cy="406400"/>
              </a:xfrm>
              <a:custGeom>
                <a:avLst/>
                <a:gdLst/>
                <a:ahLst/>
                <a:cxnLst/>
                <a:rect l="l" t="t" r="r" b="b"/>
                <a:pathLst>
                  <a:path w="1538878" h="406400">
                    <a:moveTo>
                      <a:pt x="1335678" y="0"/>
                    </a:moveTo>
                    <a:cubicBezTo>
                      <a:pt x="1447902" y="0"/>
                      <a:pt x="1538878" y="90976"/>
                      <a:pt x="1538878" y="203200"/>
                    </a:cubicBezTo>
                    <a:cubicBezTo>
                      <a:pt x="1538878" y="315424"/>
                      <a:pt x="1447902" y="406400"/>
                      <a:pt x="1335678"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34" name="TextBox 34"/>
              <p:cNvSpPr txBox="1"/>
              <p:nvPr/>
            </p:nvSpPr>
            <p:spPr>
              <a:xfrm>
                <a:off x="0" y="-38100"/>
                <a:ext cx="1538878" cy="444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427836" y="405023"/>
              <a:ext cx="4905041" cy="4905041"/>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E66C"/>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695541" y="672737"/>
              <a:ext cx="4369632" cy="4369615"/>
              <a:chOff x="0" y="0"/>
              <a:chExt cx="6350000" cy="6349975"/>
            </a:xfrm>
          </p:grpSpPr>
          <p:sp>
            <p:nvSpPr>
              <p:cNvPr id="39" name="Freeform 3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6046" t="-80341" r="-16046"/>
                </a:stretch>
              </a:blipFill>
            </p:spPr>
          </p:sp>
        </p:grpSp>
        <p:sp>
          <p:nvSpPr>
            <p:cNvPr id="40" name="TextBox 40"/>
            <p:cNvSpPr txBox="1"/>
            <p:nvPr/>
          </p:nvSpPr>
          <p:spPr>
            <a:xfrm>
              <a:off x="5797017" y="1742443"/>
              <a:ext cx="14504531" cy="3343275"/>
            </a:xfrm>
            <a:prstGeom prst="rect">
              <a:avLst/>
            </a:prstGeom>
          </p:spPr>
          <p:txBody>
            <a:bodyPr lIns="0" tIns="0" rIns="0" bIns="0" rtlCol="0" anchor="t">
              <a:spAutoFit/>
            </a:bodyPr>
            <a:lstStyle/>
            <a:p>
              <a:pPr algn="just">
                <a:lnSpc>
                  <a:spcPts val="3359"/>
                </a:lnSpc>
              </a:pPr>
              <a:r>
                <a:rPr lang="en-US" sz="2799">
                  <a:solidFill>
                    <a:srgbClr val="FFFFFF"/>
                  </a:solidFill>
                  <a:latin typeface="Montserrat"/>
                  <a:ea typeface="Montserrat"/>
                  <a:cs typeface="Montserrat"/>
                  <a:sym typeface="Montserrat"/>
                </a:rPr>
                <a:t>Takım kaptanı Burak ERDOĞAN, TÜBİTAK 2204-A Lise Öğrencileri Araştırma Projeleri Yarışması’nda “Yazılım” alanında Türkiye ikinciliği ve “Değerler Eğitimi” alanında Teşvik ödülü almanın yanı sıra Python ve Javascript dilleri üzerine çalışmalar yürütmektedir.</a:t>
              </a:r>
            </a:p>
            <a:p>
              <a:pPr algn="just">
                <a:lnSpc>
                  <a:spcPts val="3359"/>
                </a:lnSpc>
              </a:pPr>
              <a:endParaRPr lang="en-US" sz="2799">
                <a:solidFill>
                  <a:srgbClr val="FFFFFF"/>
                </a:solidFill>
                <a:latin typeface="Montserrat"/>
                <a:ea typeface="Montserrat"/>
                <a:cs typeface="Montserrat"/>
                <a:sym typeface="Montserra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620766" y="-1906492"/>
            <a:ext cx="13046468" cy="2810152"/>
            <a:chOff x="0" y="0"/>
            <a:chExt cx="1886761" cy="406400"/>
          </a:xfrm>
        </p:grpSpPr>
        <p:sp>
          <p:nvSpPr>
            <p:cNvPr id="10" name="Freeform 10"/>
            <p:cNvSpPr/>
            <p:nvPr/>
          </p:nvSpPr>
          <p:spPr>
            <a:xfrm>
              <a:off x="0" y="0"/>
              <a:ext cx="1886761" cy="406400"/>
            </a:xfrm>
            <a:custGeom>
              <a:avLst/>
              <a:gdLst/>
              <a:ahLst/>
              <a:cxnLst/>
              <a:rect l="l" t="t" r="r" b="b"/>
              <a:pathLst>
                <a:path w="1886761" h="406400">
                  <a:moveTo>
                    <a:pt x="1683561" y="0"/>
                  </a:moveTo>
                  <a:cubicBezTo>
                    <a:pt x="1795785" y="0"/>
                    <a:pt x="1886761" y="90976"/>
                    <a:pt x="1886761" y="203200"/>
                  </a:cubicBezTo>
                  <a:cubicBezTo>
                    <a:pt x="1886761" y="315424"/>
                    <a:pt x="1795785" y="406400"/>
                    <a:pt x="16835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42875" cap="sq">
              <a:solidFill>
                <a:srgbClr val="9AE66C"/>
              </a:solidFill>
              <a:prstDash val="solid"/>
              <a:miter/>
            </a:ln>
          </p:spPr>
        </p:sp>
        <p:sp>
          <p:nvSpPr>
            <p:cNvPr id="11" name="TextBox 11"/>
            <p:cNvSpPr txBox="1"/>
            <p:nvPr/>
          </p:nvSpPr>
          <p:spPr>
            <a:xfrm>
              <a:off x="0" y="-38100"/>
              <a:ext cx="1886761" cy="444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396062" y="1028700"/>
            <a:ext cx="15495876" cy="7803678"/>
          </a:xfrm>
          <a:custGeom>
            <a:avLst/>
            <a:gdLst/>
            <a:ahLst/>
            <a:cxnLst/>
            <a:rect l="l" t="t" r="r" b="b"/>
            <a:pathLst>
              <a:path w="15495876" h="7803678">
                <a:moveTo>
                  <a:pt x="0" y="0"/>
                </a:moveTo>
                <a:lnTo>
                  <a:pt x="15495876" y="0"/>
                </a:lnTo>
                <a:lnTo>
                  <a:pt x="15495876" y="7803678"/>
                </a:lnTo>
                <a:lnTo>
                  <a:pt x="0" y="7803678"/>
                </a:lnTo>
                <a:lnTo>
                  <a:pt x="0" y="0"/>
                </a:lnTo>
                <a:close/>
              </a:path>
            </a:pathLst>
          </a:custGeom>
          <a:blipFill>
            <a:blip r:embed="rId3"/>
            <a:stretch>
              <a:fillRect/>
            </a:stretch>
          </a:blipFill>
        </p:spPr>
      </p:sp>
      <p:sp>
        <p:nvSpPr>
          <p:cNvPr id="13" name="TextBox 13"/>
          <p:cNvSpPr txBox="1"/>
          <p:nvPr/>
        </p:nvSpPr>
        <p:spPr>
          <a:xfrm>
            <a:off x="3558104" y="0"/>
            <a:ext cx="11628935" cy="685800"/>
          </a:xfrm>
          <a:prstGeom prst="rect">
            <a:avLst/>
          </a:prstGeom>
        </p:spPr>
        <p:txBody>
          <a:bodyPr lIns="0" tIns="0" rIns="0" bIns="0" rtlCol="0" anchor="t">
            <a:spAutoFit/>
          </a:bodyPr>
          <a:lstStyle/>
          <a:p>
            <a:pPr algn="ctr">
              <a:lnSpc>
                <a:spcPts val="5400"/>
              </a:lnSpc>
            </a:pPr>
            <a:r>
              <a:rPr lang="en-US" sz="4500">
                <a:solidFill>
                  <a:srgbClr val="155976"/>
                </a:solidFill>
                <a:latin typeface="Montserrat Bold"/>
                <a:ea typeface="Montserrat Bold"/>
                <a:cs typeface="Montserrat Bold"/>
                <a:sym typeface="Montserrat Bold"/>
              </a:rPr>
              <a:t>TEST SONUÇLARI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36040" y="-1781452"/>
            <a:ext cx="13830326" cy="2978992"/>
            <a:chOff x="0" y="0"/>
            <a:chExt cx="1886761" cy="406400"/>
          </a:xfrm>
        </p:grpSpPr>
        <p:sp>
          <p:nvSpPr>
            <p:cNvPr id="10" name="Freeform 10"/>
            <p:cNvSpPr/>
            <p:nvPr/>
          </p:nvSpPr>
          <p:spPr>
            <a:xfrm>
              <a:off x="0" y="0"/>
              <a:ext cx="1886761" cy="406400"/>
            </a:xfrm>
            <a:custGeom>
              <a:avLst/>
              <a:gdLst/>
              <a:ahLst/>
              <a:cxnLst/>
              <a:rect l="l" t="t" r="r" b="b"/>
              <a:pathLst>
                <a:path w="1886761" h="406400">
                  <a:moveTo>
                    <a:pt x="1683561" y="0"/>
                  </a:moveTo>
                  <a:cubicBezTo>
                    <a:pt x="1795785" y="0"/>
                    <a:pt x="1886761" y="90976"/>
                    <a:pt x="1886761" y="203200"/>
                  </a:cubicBezTo>
                  <a:cubicBezTo>
                    <a:pt x="1886761" y="315424"/>
                    <a:pt x="1795785" y="406400"/>
                    <a:pt x="16835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42875" cap="sq">
              <a:solidFill>
                <a:srgbClr val="9AE66C"/>
              </a:solidFill>
              <a:prstDash val="solid"/>
              <a:miter/>
            </a:ln>
          </p:spPr>
        </p:sp>
        <p:sp>
          <p:nvSpPr>
            <p:cNvPr id="11" name="TextBox 11"/>
            <p:cNvSpPr txBox="1"/>
            <p:nvPr/>
          </p:nvSpPr>
          <p:spPr>
            <a:xfrm>
              <a:off x="0" y="-38100"/>
              <a:ext cx="1886761" cy="444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564893" y="2484142"/>
            <a:ext cx="17158214" cy="5318717"/>
          </a:xfrm>
          <a:custGeom>
            <a:avLst/>
            <a:gdLst/>
            <a:ahLst/>
            <a:cxnLst/>
            <a:rect l="l" t="t" r="r" b="b"/>
            <a:pathLst>
              <a:path w="17158214" h="5318717">
                <a:moveTo>
                  <a:pt x="0" y="0"/>
                </a:moveTo>
                <a:lnTo>
                  <a:pt x="17158214" y="0"/>
                </a:lnTo>
                <a:lnTo>
                  <a:pt x="17158214" y="5318716"/>
                </a:lnTo>
                <a:lnTo>
                  <a:pt x="0" y="5318716"/>
                </a:lnTo>
                <a:lnTo>
                  <a:pt x="0" y="0"/>
                </a:lnTo>
                <a:close/>
              </a:path>
            </a:pathLst>
          </a:custGeom>
          <a:blipFill>
            <a:blip r:embed="rId3"/>
            <a:stretch>
              <a:fillRect/>
            </a:stretch>
          </a:blipFill>
        </p:spPr>
      </p:sp>
      <p:sp>
        <p:nvSpPr>
          <p:cNvPr id="13" name="TextBox 13"/>
          <p:cNvSpPr txBox="1"/>
          <p:nvPr/>
        </p:nvSpPr>
        <p:spPr>
          <a:xfrm>
            <a:off x="3581278" y="217860"/>
            <a:ext cx="11628935" cy="685800"/>
          </a:xfrm>
          <a:prstGeom prst="rect">
            <a:avLst/>
          </a:prstGeom>
        </p:spPr>
        <p:txBody>
          <a:bodyPr lIns="0" tIns="0" rIns="0" bIns="0" rtlCol="0" anchor="t">
            <a:spAutoFit/>
          </a:bodyPr>
          <a:lstStyle/>
          <a:p>
            <a:pPr algn="ctr">
              <a:lnSpc>
                <a:spcPts val="5400"/>
              </a:lnSpc>
            </a:pPr>
            <a:r>
              <a:rPr lang="en-US" sz="4500">
                <a:solidFill>
                  <a:srgbClr val="155976"/>
                </a:solidFill>
                <a:latin typeface="Montserrat Bold"/>
                <a:ea typeface="Montserrat Bold"/>
                <a:cs typeface="Montserrat Bold"/>
                <a:sym typeface="Montserrat Bold"/>
              </a:rPr>
              <a:t>TEST SONUÇLARI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36040" y="-1781452"/>
            <a:ext cx="13830326" cy="2978992"/>
            <a:chOff x="0" y="0"/>
            <a:chExt cx="1886761" cy="406400"/>
          </a:xfrm>
        </p:grpSpPr>
        <p:sp>
          <p:nvSpPr>
            <p:cNvPr id="10" name="Freeform 10"/>
            <p:cNvSpPr/>
            <p:nvPr/>
          </p:nvSpPr>
          <p:spPr>
            <a:xfrm>
              <a:off x="0" y="0"/>
              <a:ext cx="1886761" cy="406400"/>
            </a:xfrm>
            <a:custGeom>
              <a:avLst/>
              <a:gdLst/>
              <a:ahLst/>
              <a:cxnLst/>
              <a:rect l="l" t="t" r="r" b="b"/>
              <a:pathLst>
                <a:path w="1886761" h="406400">
                  <a:moveTo>
                    <a:pt x="1683561" y="0"/>
                  </a:moveTo>
                  <a:cubicBezTo>
                    <a:pt x="1795785" y="0"/>
                    <a:pt x="1886761" y="90976"/>
                    <a:pt x="1886761" y="203200"/>
                  </a:cubicBezTo>
                  <a:cubicBezTo>
                    <a:pt x="1886761" y="315424"/>
                    <a:pt x="1795785" y="406400"/>
                    <a:pt x="16835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42875" cap="sq">
              <a:solidFill>
                <a:srgbClr val="9AE66C"/>
              </a:solidFill>
              <a:prstDash val="solid"/>
              <a:miter/>
            </a:ln>
          </p:spPr>
        </p:sp>
        <p:sp>
          <p:nvSpPr>
            <p:cNvPr id="11" name="TextBox 11"/>
            <p:cNvSpPr txBox="1"/>
            <p:nvPr/>
          </p:nvSpPr>
          <p:spPr>
            <a:xfrm>
              <a:off x="0" y="-38100"/>
              <a:ext cx="1886761" cy="444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2868310" y="1197540"/>
            <a:ext cx="11965787" cy="7425439"/>
          </a:xfrm>
          <a:custGeom>
            <a:avLst/>
            <a:gdLst/>
            <a:ahLst/>
            <a:cxnLst/>
            <a:rect l="l" t="t" r="r" b="b"/>
            <a:pathLst>
              <a:path w="11965787" h="7425439">
                <a:moveTo>
                  <a:pt x="0" y="0"/>
                </a:moveTo>
                <a:lnTo>
                  <a:pt x="11965787" y="0"/>
                </a:lnTo>
                <a:lnTo>
                  <a:pt x="11965787" y="7425438"/>
                </a:lnTo>
                <a:lnTo>
                  <a:pt x="0" y="7425438"/>
                </a:lnTo>
                <a:lnTo>
                  <a:pt x="0" y="0"/>
                </a:lnTo>
                <a:close/>
              </a:path>
            </a:pathLst>
          </a:custGeom>
          <a:blipFill>
            <a:blip r:embed="rId3"/>
            <a:stretch>
              <a:fillRect b="-2021"/>
            </a:stretch>
          </a:blipFill>
        </p:spPr>
      </p:sp>
      <p:sp>
        <p:nvSpPr>
          <p:cNvPr id="13" name="TextBox 13"/>
          <p:cNvSpPr txBox="1"/>
          <p:nvPr/>
        </p:nvSpPr>
        <p:spPr>
          <a:xfrm>
            <a:off x="3581278" y="217860"/>
            <a:ext cx="11628935" cy="685800"/>
          </a:xfrm>
          <a:prstGeom prst="rect">
            <a:avLst/>
          </a:prstGeom>
        </p:spPr>
        <p:txBody>
          <a:bodyPr lIns="0" tIns="0" rIns="0" bIns="0" rtlCol="0" anchor="t">
            <a:spAutoFit/>
          </a:bodyPr>
          <a:lstStyle/>
          <a:p>
            <a:pPr algn="ctr">
              <a:lnSpc>
                <a:spcPts val="5400"/>
              </a:lnSpc>
            </a:pPr>
            <a:r>
              <a:rPr lang="en-US" sz="4500">
                <a:solidFill>
                  <a:srgbClr val="155976"/>
                </a:solidFill>
                <a:latin typeface="Montserrat Bold"/>
                <a:ea typeface="Montserrat Bold"/>
                <a:cs typeface="Montserrat Bold"/>
                <a:sym typeface="Montserrat Bold"/>
              </a:rPr>
              <a:t>MODEL TESTLERİ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66636" y="3012933"/>
            <a:ext cx="17754728" cy="4261135"/>
          </a:xfrm>
          <a:custGeom>
            <a:avLst/>
            <a:gdLst/>
            <a:ahLst/>
            <a:cxnLst/>
            <a:rect l="l" t="t" r="r" b="b"/>
            <a:pathLst>
              <a:path w="17754728" h="4261135">
                <a:moveTo>
                  <a:pt x="0" y="0"/>
                </a:moveTo>
                <a:lnTo>
                  <a:pt x="17754728" y="0"/>
                </a:lnTo>
                <a:lnTo>
                  <a:pt x="17754728" y="4261134"/>
                </a:lnTo>
                <a:lnTo>
                  <a:pt x="0" y="4261134"/>
                </a:lnTo>
                <a:lnTo>
                  <a:pt x="0" y="0"/>
                </a:lnTo>
                <a:close/>
              </a:path>
            </a:pathLst>
          </a:custGeom>
          <a:blipFill>
            <a:blip r:embed="rId3"/>
            <a:stretch>
              <a:fillRect/>
            </a:stretch>
          </a:blipFill>
        </p:spPr>
      </p:sp>
      <p:sp>
        <p:nvSpPr>
          <p:cNvPr id="10" name="TextBox 10"/>
          <p:cNvSpPr txBox="1"/>
          <p:nvPr/>
        </p:nvSpPr>
        <p:spPr>
          <a:xfrm>
            <a:off x="3581278" y="217860"/>
            <a:ext cx="11628935" cy="685800"/>
          </a:xfrm>
          <a:prstGeom prst="rect">
            <a:avLst/>
          </a:prstGeom>
        </p:spPr>
        <p:txBody>
          <a:bodyPr lIns="0" tIns="0" rIns="0" bIns="0" rtlCol="0" anchor="t">
            <a:spAutoFit/>
          </a:bodyPr>
          <a:lstStyle/>
          <a:p>
            <a:pPr algn="ctr">
              <a:lnSpc>
                <a:spcPts val="5400"/>
              </a:lnSpc>
            </a:pPr>
            <a:r>
              <a:rPr lang="en-US" sz="4500">
                <a:solidFill>
                  <a:srgbClr val="155976"/>
                </a:solidFill>
                <a:latin typeface="Montserrat Bold"/>
                <a:ea typeface="Montserrat Bold"/>
                <a:cs typeface="Montserrat Bold"/>
                <a:sym typeface="Montserrat Bold"/>
              </a:rPr>
              <a:t>MODEL TESTLERİ </a:t>
            </a:r>
          </a:p>
        </p:txBody>
      </p:sp>
      <p:grpSp>
        <p:nvGrpSpPr>
          <p:cNvPr id="11" name="Group 11"/>
          <p:cNvGrpSpPr/>
          <p:nvPr/>
        </p:nvGrpSpPr>
        <p:grpSpPr>
          <a:xfrm>
            <a:off x="1936040" y="-1781452"/>
            <a:ext cx="13830326" cy="2978992"/>
            <a:chOff x="0" y="0"/>
            <a:chExt cx="1886761" cy="406400"/>
          </a:xfrm>
        </p:grpSpPr>
        <p:sp>
          <p:nvSpPr>
            <p:cNvPr id="12" name="Freeform 12"/>
            <p:cNvSpPr/>
            <p:nvPr/>
          </p:nvSpPr>
          <p:spPr>
            <a:xfrm>
              <a:off x="0" y="0"/>
              <a:ext cx="1886761" cy="406400"/>
            </a:xfrm>
            <a:custGeom>
              <a:avLst/>
              <a:gdLst/>
              <a:ahLst/>
              <a:cxnLst/>
              <a:rect l="l" t="t" r="r" b="b"/>
              <a:pathLst>
                <a:path w="1886761" h="406400">
                  <a:moveTo>
                    <a:pt x="1683561" y="0"/>
                  </a:moveTo>
                  <a:cubicBezTo>
                    <a:pt x="1795785" y="0"/>
                    <a:pt x="1886761" y="90976"/>
                    <a:pt x="1886761" y="203200"/>
                  </a:cubicBezTo>
                  <a:cubicBezTo>
                    <a:pt x="1886761" y="315424"/>
                    <a:pt x="1795785" y="406400"/>
                    <a:pt x="16835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42875" cap="sq">
              <a:solidFill>
                <a:srgbClr val="9AE66C"/>
              </a:solidFill>
              <a:prstDash val="solid"/>
              <a:miter/>
            </a:ln>
          </p:spPr>
        </p:sp>
        <p:sp>
          <p:nvSpPr>
            <p:cNvPr id="13" name="TextBox 13"/>
            <p:cNvSpPr txBox="1"/>
            <p:nvPr/>
          </p:nvSpPr>
          <p:spPr>
            <a:xfrm>
              <a:off x="0" y="-38100"/>
              <a:ext cx="1886761" cy="444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776917" y="2420322"/>
            <a:ext cx="8082964" cy="5582015"/>
          </a:xfrm>
          <a:custGeom>
            <a:avLst/>
            <a:gdLst/>
            <a:ahLst/>
            <a:cxnLst/>
            <a:rect l="l" t="t" r="r" b="b"/>
            <a:pathLst>
              <a:path w="8082964" h="5582015">
                <a:moveTo>
                  <a:pt x="0" y="0"/>
                </a:moveTo>
                <a:lnTo>
                  <a:pt x="8082964" y="0"/>
                </a:lnTo>
                <a:lnTo>
                  <a:pt x="8082964" y="5582015"/>
                </a:lnTo>
                <a:lnTo>
                  <a:pt x="0" y="5582015"/>
                </a:lnTo>
                <a:lnTo>
                  <a:pt x="0" y="0"/>
                </a:lnTo>
                <a:close/>
              </a:path>
            </a:pathLst>
          </a:custGeom>
          <a:blipFill>
            <a:blip r:embed="rId3"/>
            <a:stretch>
              <a:fillRect/>
            </a:stretch>
          </a:blipFill>
        </p:spPr>
      </p:sp>
      <p:sp>
        <p:nvSpPr>
          <p:cNvPr id="10" name="Freeform 10"/>
          <p:cNvSpPr/>
          <p:nvPr/>
        </p:nvSpPr>
        <p:spPr>
          <a:xfrm>
            <a:off x="428119" y="2284663"/>
            <a:ext cx="9114830" cy="5717674"/>
          </a:xfrm>
          <a:custGeom>
            <a:avLst/>
            <a:gdLst/>
            <a:ahLst/>
            <a:cxnLst/>
            <a:rect l="l" t="t" r="r" b="b"/>
            <a:pathLst>
              <a:path w="9114830" h="5717674">
                <a:moveTo>
                  <a:pt x="0" y="0"/>
                </a:moveTo>
                <a:lnTo>
                  <a:pt x="9114830" y="0"/>
                </a:lnTo>
                <a:lnTo>
                  <a:pt x="9114830" y="5717674"/>
                </a:lnTo>
                <a:lnTo>
                  <a:pt x="0" y="5717674"/>
                </a:lnTo>
                <a:lnTo>
                  <a:pt x="0" y="0"/>
                </a:lnTo>
                <a:close/>
              </a:path>
            </a:pathLst>
          </a:custGeom>
          <a:blipFill>
            <a:blip r:embed="rId4"/>
            <a:stretch>
              <a:fillRect/>
            </a:stretch>
          </a:blipFill>
        </p:spPr>
      </p:sp>
      <p:sp>
        <p:nvSpPr>
          <p:cNvPr id="11" name="TextBox 11"/>
          <p:cNvSpPr txBox="1"/>
          <p:nvPr/>
        </p:nvSpPr>
        <p:spPr>
          <a:xfrm>
            <a:off x="3581278" y="217860"/>
            <a:ext cx="11628935" cy="685800"/>
          </a:xfrm>
          <a:prstGeom prst="rect">
            <a:avLst/>
          </a:prstGeom>
        </p:spPr>
        <p:txBody>
          <a:bodyPr lIns="0" tIns="0" rIns="0" bIns="0" rtlCol="0" anchor="t">
            <a:spAutoFit/>
          </a:bodyPr>
          <a:lstStyle/>
          <a:p>
            <a:pPr algn="ctr">
              <a:lnSpc>
                <a:spcPts val="5400"/>
              </a:lnSpc>
            </a:pPr>
            <a:r>
              <a:rPr lang="en-US" sz="4500">
                <a:solidFill>
                  <a:srgbClr val="155976"/>
                </a:solidFill>
                <a:latin typeface="Montserrat Bold"/>
                <a:ea typeface="Montserrat Bold"/>
                <a:cs typeface="Montserrat Bold"/>
                <a:sym typeface="Montserrat Bold"/>
              </a:rPr>
              <a:t>MODEL TESTLERİ </a:t>
            </a:r>
          </a:p>
        </p:txBody>
      </p:sp>
      <p:grpSp>
        <p:nvGrpSpPr>
          <p:cNvPr id="12" name="Group 12"/>
          <p:cNvGrpSpPr/>
          <p:nvPr/>
        </p:nvGrpSpPr>
        <p:grpSpPr>
          <a:xfrm>
            <a:off x="1936040" y="-1781452"/>
            <a:ext cx="13830326" cy="2978992"/>
            <a:chOff x="0" y="0"/>
            <a:chExt cx="1886761" cy="406400"/>
          </a:xfrm>
        </p:grpSpPr>
        <p:sp>
          <p:nvSpPr>
            <p:cNvPr id="13" name="Freeform 13"/>
            <p:cNvSpPr/>
            <p:nvPr/>
          </p:nvSpPr>
          <p:spPr>
            <a:xfrm>
              <a:off x="0" y="0"/>
              <a:ext cx="1886761" cy="406400"/>
            </a:xfrm>
            <a:custGeom>
              <a:avLst/>
              <a:gdLst/>
              <a:ahLst/>
              <a:cxnLst/>
              <a:rect l="l" t="t" r="r" b="b"/>
              <a:pathLst>
                <a:path w="1886761" h="406400">
                  <a:moveTo>
                    <a:pt x="1683561" y="0"/>
                  </a:moveTo>
                  <a:cubicBezTo>
                    <a:pt x="1795785" y="0"/>
                    <a:pt x="1886761" y="90976"/>
                    <a:pt x="1886761" y="203200"/>
                  </a:cubicBezTo>
                  <a:cubicBezTo>
                    <a:pt x="1886761" y="315424"/>
                    <a:pt x="1795785" y="406400"/>
                    <a:pt x="16835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42875" cap="sq">
              <a:solidFill>
                <a:srgbClr val="9AE66C"/>
              </a:solidFill>
              <a:prstDash val="solid"/>
              <a:miter/>
            </a:ln>
          </p:spPr>
        </p:sp>
        <p:sp>
          <p:nvSpPr>
            <p:cNvPr id="14" name="TextBox 14"/>
            <p:cNvSpPr txBox="1"/>
            <p:nvPr/>
          </p:nvSpPr>
          <p:spPr>
            <a:xfrm>
              <a:off x="0" y="-38100"/>
              <a:ext cx="1886761" cy="444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3581278" y="1197540"/>
            <a:ext cx="10785854" cy="7437064"/>
          </a:xfrm>
          <a:custGeom>
            <a:avLst/>
            <a:gdLst/>
            <a:ahLst/>
            <a:cxnLst/>
            <a:rect l="l" t="t" r="r" b="b"/>
            <a:pathLst>
              <a:path w="10785854" h="7437064">
                <a:moveTo>
                  <a:pt x="0" y="0"/>
                </a:moveTo>
                <a:lnTo>
                  <a:pt x="10785854" y="0"/>
                </a:lnTo>
                <a:lnTo>
                  <a:pt x="10785854" y="7437063"/>
                </a:lnTo>
                <a:lnTo>
                  <a:pt x="0" y="7437063"/>
                </a:lnTo>
                <a:lnTo>
                  <a:pt x="0" y="0"/>
                </a:lnTo>
                <a:close/>
              </a:path>
            </a:pathLst>
          </a:custGeom>
          <a:blipFill>
            <a:blip r:embed="rId3"/>
            <a:stretch>
              <a:fillRect t="-854" b="-854"/>
            </a:stretch>
          </a:blipFill>
        </p:spPr>
      </p:sp>
      <p:sp>
        <p:nvSpPr>
          <p:cNvPr id="10" name="TextBox 10"/>
          <p:cNvSpPr txBox="1"/>
          <p:nvPr/>
        </p:nvSpPr>
        <p:spPr>
          <a:xfrm>
            <a:off x="3581278" y="217860"/>
            <a:ext cx="11628935" cy="685800"/>
          </a:xfrm>
          <a:prstGeom prst="rect">
            <a:avLst/>
          </a:prstGeom>
        </p:spPr>
        <p:txBody>
          <a:bodyPr lIns="0" tIns="0" rIns="0" bIns="0" rtlCol="0" anchor="t">
            <a:spAutoFit/>
          </a:bodyPr>
          <a:lstStyle/>
          <a:p>
            <a:pPr algn="ctr">
              <a:lnSpc>
                <a:spcPts val="5400"/>
              </a:lnSpc>
            </a:pPr>
            <a:r>
              <a:rPr lang="en-US" sz="4500">
                <a:solidFill>
                  <a:srgbClr val="155976"/>
                </a:solidFill>
                <a:latin typeface="Montserrat Bold"/>
                <a:ea typeface="Montserrat Bold"/>
                <a:cs typeface="Montserrat Bold"/>
                <a:sym typeface="Montserrat Bold"/>
              </a:rPr>
              <a:t>MODEL TESTLERİ </a:t>
            </a:r>
          </a:p>
        </p:txBody>
      </p:sp>
      <p:grpSp>
        <p:nvGrpSpPr>
          <p:cNvPr id="11" name="Group 11"/>
          <p:cNvGrpSpPr/>
          <p:nvPr/>
        </p:nvGrpSpPr>
        <p:grpSpPr>
          <a:xfrm>
            <a:off x="1936040" y="-1781452"/>
            <a:ext cx="13830326" cy="2978992"/>
            <a:chOff x="0" y="0"/>
            <a:chExt cx="1886761" cy="406400"/>
          </a:xfrm>
        </p:grpSpPr>
        <p:sp>
          <p:nvSpPr>
            <p:cNvPr id="12" name="Freeform 12"/>
            <p:cNvSpPr/>
            <p:nvPr/>
          </p:nvSpPr>
          <p:spPr>
            <a:xfrm>
              <a:off x="0" y="0"/>
              <a:ext cx="1886761" cy="406400"/>
            </a:xfrm>
            <a:custGeom>
              <a:avLst/>
              <a:gdLst/>
              <a:ahLst/>
              <a:cxnLst/>
              <a:rect l="l" t="t" r="r" b="b"/>
              <a:pathLst>
                <a:path w="1886761" h="406400">
                  <a:moveTo>
                    <a:pt x="1683561" y="0"/>
                  </a:moveTo>
                  <a:cubicBezTo>
                    <a:pt x="1795785" y="0"/>
                    <a:pt x="1886761" y="90976"/>
                    <a:pt x="1886761" y="203200"/>
                  </a:cubicBezTo>
                  <a:cubicBezTo>
                    <a:pt x="1886761" y="315424"/>
                    <a:pt x="1795785" y="406400"/>
                    <a:pt x="16835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42875" cap="sq">
              <a:solidFill>
                <a:srgbClr val="9AE66C"/>
              </a:solidFill>
              <a:prstDash val="solid"/>
              <a:miter/>
            </a:ln>
          </p:spPr>
        </p:sp>
        <p:sp>
          <p:nvSpPr>
            <p:cNvPr id="13" name="TextBox 13"/>
            <p:cNvSpPr txBox="1"/>
            <p:nvPr/>
          </p:nvSpPr>
          <p:spPr>
            <a:xfrm>
              <a:off x="0" y="-38100"/>
              <a:ext cx="1886761" cy="444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106713">
            <a:off x="11866020" y="-1204569"/>
            <a:ext cx="11503427" cy="4804218"/>
            <a:chOff x="0" y="0"/>
            <a:chExt cx="973102" cy="406400"/>
          </a:xfrm>
        </p:grpSpPr>
        <p:sp>
          <p:nvSpPr>
            <p:cNvPr id="4" name="Freeform 4"/>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5" name="TextBox 5"/>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106713">
            <a:off x="-5751713" y="3431891"/>
            <a:ext cx="11503427" cy="4804218"/>
            <a:chOff x="0" y="0"/>
            <a:chExt cx="973102" cy="406400"/>
          </a:xfrm>
        </p:grpSpPr>
        <p:sp>
          <p:nvSpPr>
            <p:cNvPr id="7" name="Freeform 7"/>
            <p:cNvSpPr/>
            <p:nvPr/>
          </p:nvSpPr>
          <p:spPr>
            <a:xfrm>
              <a:off x="0" y="0"/>
              <a:ext cx="973102" cy="406400"/>
            </a:xfrm>
            <a:custGeom>
              <a:avLst/>
              <a:gdLst/>
              <a:ahLst/>
              <a:cxnLst/>
              <a:rect l="l" t="t" r="r" b="b"/>
              <a:pathLst>
                <a:path w="973102" h="406400">
                  <a:moveTo>
                    <a:pt x="769902" y="0"/>
                  </a:moveTo>
                  <a:cubicBezTo>
                    <a:pt x="882126" y="0"/>
                    <a:pt x="973102" y="90976"/>
                    <a:pt x="973102" y="203200"/>
                  </a:cubicBezTo>
                  <a:cubicBezTo>
                    <a:pt x="973102" y="315424"/>
                    <a:pt x="882126" y="406400"/>
                    <a:pt x="769902" y="406400"/>
                  </a:cubicBezTo>
                  <a:lnTo>
                    <a:pt x="203200" y="406400"/>
                  </a:lnTo>
                  <a:cubicBezTo>
                    <a:pt x="90976" y="406400"/>
                    <a:pt x="0" y="315424"/>
                    <a:pt x="0" y="203200"/>
                  </a:cubicBezTo>
                  <a:cubicBezTo>
                    <a:pt x="0" y="90976"/>
                    <a:pt x="90976" y="0"/>
                    <a:pt x="203200" y="0"/>
                  </a:cubicBezTo>
                  <a:close/>
                </a:path>
              </a:pathLst>
            </a:custGeom>
            <a:solidFill>
              <a:srgbClr val="9AE66C">
                <a:alpha val="41961"/>
              </a:srgbClr>
            </a:solidFill>
          </p:spPr>
        </p:sp>
        <p:sp>
          <p:nvSpPr>
            <p:cNvPr id="8" name="TextBox 8"/>
            <p:cNvSpPr txBox="1"/>
            <p:nvPr/>
          </p:nvSpPr>
          <p:spPr>
            <a:xfrm>
              <a:off x="0" y="-38100"/>
              <a:ext cx="973102" cy="444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873808" y="3810"/>
            <a:ext cx="11991444" cy="10287000"/>
          </a:xfrm>
          <a:custGeom>
            <a:avLst/>
            <a:gdLst/>
            <a:ahLst/>
            <a:cxnLst/>
            <a:rect l="l" t="t" r="r" b="b"/>
            <a:pathLst>
              <a:path w="11991444" h="10287000">
                <a:moveTo>
                  <a:pt x="0" y="0"/>
                </a:moveTo>
                <a:lnTo>
                  <a:pt x="11991444" y="0"/>
                </a:lnTo>
                <a:lnTo>
                  <a:pt x="11991444" y="10287000"/>
                </a:lnTo>
                <a:lnTo>
                  <a:pt x="0" y="10287000"/>
                </a:lnTo>
                <a:lnTo>
                  <a:pt x="0" y="0"/>
                </a:lnTo>
                <a:close/>
              </a:path>
            </a:pathLst>
          </a:custGeom>
          <a:blipFill>
            <a:blip r:embed="rId3"/>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4"/>
            <a:stretch>
              <a:fillRect/>
            </a:stretch>
          </a:blipFill>
        </p:spPr>
      </p:sp>
      <p:grpSp>
        <p:nvGrpSpPr>
          <p:cNvPr id="3" name="Group 3"/>
          <p:cNvGrpSpPr/>
          <p:nvPr/>
        </p:nvGrpSpPr>
        <p:grpSpPr>
          <a:xfrm rot="8410188">
            <a:off x="10647366" y="-2554852"/>
            <a:ext cx="19587801" cy="7101657"/>
            <a:chOff x="0" y="0"/>
            <a:chExt cx="1120933" cy="406400"/>
          </a:xfrm>
        </p:grpSpPr>
        <p:sp>
          <p:nvSpPr>
            <p:cNvPr id="4" name="Freeform 4"/>
            <p:cNvSpPr/>
            <p:nvPr/>
          </p:nvSpPr>
          <p:spPr>
            <a:xfrm>
              <a:off x="0" y="0"/>
              <a:ext cx="1120933" cy="406400"/>
            </a:xfrm>
            <a:custGeom>
              <a:avLst/>
              <a:gdLst/>
              <a:ahLst/>
              <a:cxnLst/>
              <a:rect l="l" t="t" r="r" b="b"/>
              <a:pathLst>
                <a:path w="1120933" h="406400">
                  <a:moveTo>
                    <a:pt x="917733" y="0"/>
                  </a:moveTo>
                  <a:cubicBezTo>
                    <a:pt x="1029957" y="0"/>
                    <a:pt x="1120933" y="90976"/>
                    <a:pt x="1120933" y="203200"/>
                  </a:cubicBezTo>
                  <a:cubicBezTo>
                    <a:pt x="1120933" y="315424"/>
                    <a:pt x="1029957" y="406400"/>
                    <a:pt x="917733" y="406400"/>
                  </a:cubicBezTo>
                  <a:lnTo>
                    <a:pt x="203200" y="406400"/>
                  </a:lnTo>
                  <a:cubicBezTo>
                    <a:pt x="90976" y="406400"/>
                    <a:pt x="0" y="315424"/>
                    <a:pt x="0" y="203200"/>
                  </a:cubicBezTo>
                  <a:cubicBezTo>
                    <a:pt x="0" y="90976"/>
                    <a:pt x="90976" y="0"/>
                    <a:pt x="203200" y="0"/>
                  </a:cubicBezTo>
                  <a:lnTo>
                    <a:pt x="917733" y="0"/>
                  </a:lnTo>
                  <a:close/>
                </a:path>
              </a:pathLst>
            </a:custGeom>
            <a:solidFill>
              <a:srgbClr val="9AE66C">
                <a:alpha val="29804"/>
              </a:srgbClr>
            </a:solidFill>
            <a:ln cap="rnd">
              <a:noFill/>
              <a:prstDash val="solid"/>
              <a:round/>
            </a:ln>
          </p:spPr>
        </p:sp>
        <p:sp>
          <p:nvSpPr>
            <p:cNvPr id="5" name="TextBox 5"/>
            <p:cNvSpPr txBox="1"/>
            <p:nvPr/>
          </p:nvSpPr>
          <p:spPr>
            <a:xfrm>
              <a:off x="0" y="-38100"/>
              <a:ext cx="1120933" cy="444500"/>
            </a:xfrm>
            <a:prstGeom prst="rect">
              <a:avLst/>
            </a:prstGeom>
          </p:spPr>
          <p:txBody>
            <a:bodyPr lIns="44076" tIns="44076" rIns="44076" bIns="44076" rtlCol="0" anchor="ctr"/>
            <a:lstStyle/>
            <a:p>
              <a:pPr algn="ctr">
                <a:lnSpc>
                  <a:spcPts val="2799"/>
                </a:lnSpc>
              </a:pPr>
              <a:endParaRPr/>
            </a:p>
          </p:txBody>
        </p:sp>
      </p:grpSp>
      <p:grpSp>
        <p:nvGrpSpPr>
          <p:cNvPr id="6" name="Group 6"/>
          <p:cNvGrpSpPr/>
          <p:nvPr/>
        </p:nvGrpSpPr>
        <p:grpSpPr>
          <a:xfrm rot="-2700000">
            <a:off x="-1377396" y="9050801"/>
            <a:ext cx="3439080" cy="1117489"/>
            <a:chOff x="0" y="0"/>
            <a:chExt cx="1250699" cy="406400"/>
          </a:xfrm>
        </p:grpSpPr>
        <p:sp>
          <p:nvSpPr>
            <p:cNvPr id="7" name="Freeform 7"/>
            <p:cNvSpPr/>
            <p:nvPr/>
          </p:nvSpPr>
          <p:spPr>
            <a:xfrm>
              <a:off x="0" y="0"/>
              <a:ext cx="1250699" cy="406400"/>
            </a:xfrm>
            <a:custGeom>
              <a:avLst/>
              <a:gdLst/>
              <a:ahLst/>
              <a:cxnLst/>
              <a:rect l="l" t="t" r="r" b="b"/>
              <a:pathLst>
                <a:path w="1250699" h="406400">
                  <a:moveTo>
                    <a:pt x="1047499" y="0"/>
                  </a:moveTo>
                  <a:cubicBezTo>
                    <a:pt x="1159723" y="0"/>
                    <a:pt x="1250699" y="90976"/>
                    <a:pt x="1250699" y="203200"/>
                  </a:cubicBezTo>
                  <a:cubicBezTo>
                    <a:pt x="1250699" y="315424"/>
                    <a:pt x="1159723" y="406400"/>
                    <a:pt x="1047499" y="406400"/>
                  </a:cubicBezTo>
                  <a:lnTo>
                    <a:pt x="203200" y="406400"/>
                  </a:lnTo>
                  <a:cubicBezTo>
                    <a:pt x="90976" y="406400"/>
                    <a:pt x="0" y="315424"/>
                    <a:pt x="0" y="203200"/>
                  </a:cubicBezTo>
                  <a:cubicBezTo>
                    <a:pt x="0" y="90976"/>
                    <a:pt x="90976" y="0"/>
                    <a:pt x="203200" y="0"/>
                  </a:cubicBezTo>
                  <a:close/>
                </a:path>
              </a:pathLst>
            </a:custGeom>
            <a:solidFill>
              <a:srgbClr val="9AE66C">
                <a:alpha val="31765"/>
              </a:srgbClr>
            </a:solidFill>
          </p:spPr>
        </p:sp>
        <p:sp>
          <p:nvSpPr>
            <p:cNvPr id="8" name="TextBox 8"/>
            <p:cNvSpPr txBox="1"/>
            <p:nvPr/>
          </p:nvSpPr>
          <p:spPr>
            <a:xfrm>
              <a:off x="0" y="-38100"/>
              <a:ext cx="1250699"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14106" y="9170516"/>
            <a:ext cx="878059" cy="87805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alpha val="31765"/>
              </a:srgbClr>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1832184" y="472527"/>
            <a:ext cx="14630400"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fill="remove"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3"/>
            <a:stretch>
              <a:fillRect/>
            </a:stretch>
          </a:blipFill>
        </p:spPr>
      </p:sp>
      <p:grpSp>
        <p:nvGrpSpPr>
          <p:cNvPr id="4" name="Group 4"/>
          <p:cNvGrpSpPr/>
          <p:nvPr/>
        </p:nvGrpSpPr>
        <p:grpSpPr>
          <a:xfrm rot="-2700000">
            <a:off x="8327537" y="-319353"/>
            <a:ext cx="12926219" cy="6024047"/>
            <a:chOff x="0" y="0"/>
            <a:chExt cx="872041" cy="406400"/>
          </a:xfrm>
        </p:grpSpPr>
        <p:sp>
          <p:nvSpPr>
            <p:cNvPr id="5" name="Freeform 5"/>
            <p:cNvSpPr/>
            <p:nvPr/>
          </p:nvSpPr>
          <p:spPr>
            <a:xfrm>
              <a:off x="0" y="0"/>
              <a:ext cx="872041" cy="406400"/>
            </a:xfrm>
            <a:custGeom>
              <a:avLst/>
              <a:gdLst/>
              <a:ahLst/>
              <a:cxnLst/>
              <a:rect l="l" t="t" r="r" b="b"/>
              <a:pathLst>
                <a:path w="872041" h="406400">
                  <a:moveTo>
                    <a:pt x="668841" y="0"/>
                  </a:moveTo>
                  <a:cubicBezTo>
                    <a:pt x="781065" y="0"/>
                    <a:pt x="872041" y="90976"/>
                    <a:pt x="872041" y="203200"/>
                  </a:cubicBezTo>
                  <a:cubicBezTo>
                    <a:pt x="872041" y="315424"/>
                    <a:pt x="781065" y="406400"/>
                    <a:pt x="668841"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6" name="TextBox 6"/>
            <p:cNvSpPr txBox="1"/>
            <p:nvPr/>
          </p:nvSpPr>
          <p:spPr>
            <a:xfrm>
              <a:off x="0" y="-38100"/>
              <a:ext cx="872041"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2700000">
            <a:off x="8327537" y="4582305"/>
            <a:ext cx="12926219" cy="6024047"/>
            <a:chOff x="0" y="0"/>
            <a:chExt cx="872041" cy="406400"/>
          </a:xfrm>
        </p:grpSpPr>
        <p:sp>
          <p:nvSpPr>
            <p:cNvPr id="8" name="Freeform 8"/>
            <p:cNvSpPr/>
            <p:nvPr/>
          </p:nvSpPr>
          <p:spPr>
            <a:xfrm>
              <a:off x="0" y="0"/>
              <a:ext cx="872041" cy="406400"/>
            </a:xfrm>
            <a:custGeom>
              <a:avLst/>
              <a:gdLst/>
              <a:ahLst/>
              <a:cxnLst/>
              <a:rect l="l" t="t" r="r" b="b"/>
              <a:pathLst>
                <a:path w="872041" h="406400">
                  <a:moveTo>
                    <a:pt x="668841" y="0"/>
                  </a:moveTo>
                  <a:cubicBezTo>
                    <a:pt x="781065" y="0"/>
                    <a:pt x="872041" y="90976"/>
                    <a:pt x="872041" y="203200"/>
                  </a:cubicBezTo>
                  <a:cubicBezTo>
                    <a:pt x="872041" y="315424"/>
                    <a:pt x="781065" y="406400"/>
                    <a:pt x="668841"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9" name="TextBox 9"/>
            <p:cNvSpPr txBox="1"/>
            <p:nvPr/>
          </p:nvSpPr>
          <p:spPr>
            <a:xfrm>
              <a:off x="0" y="-38100"/>
              <a:ext cx="872041" cy="444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9068070" y="1962012"/>
            <a:ext cx="6362976" cy="6362976"/>
          </a:xfrm>
          <a:custGeom>
            <a:avLst/>
            <a:gdLst/>
            <a:ahLst/>
            <a:cxnLst/>
            <a:rect l="l" t="t" r="r" b="b"/>
            <a:pathLst>
              <a:path w="6362976" h="6362976">
                <a:moveTo>
                  <a:pt x="0" y="0"/>
                </a:moveTo>
                <a:lnTo>
                  <a:pt x="6362976" y="0"/>
                </a:lnTo>
                <a:lnTo>
                  <a:pt x="6362976" y="6362976"/>
                </a:lnTo>
                <a:lnTo>
                  <a:pt x="0" y="6362976"/>
                </a:lnTo>
                <a:lnTo>
                  <a:pt x="0" y="0"/>
                </a:lnTo>
                <a:close/>
              </a:path>
            </a:pathLst>
          </a:custGeom>
          <a:blipFill>
            <a:blip r:embed="rId4">
              <a:alphaModFix amt="84000"/>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2780672" y="5170782"/>
            <a:ext cx="10871387" cy="513719"/>
            <a:chOff x="0" y="0"/>
            <a:chExt cx="8600293" cy="406400"/>
          </a:xfrm>
        </p:grpSpPr>
        <p:sp>
          <p:nvSpPr>
            <p:cNvPr id="12" name="Freeform 12"/>
            <p:cNvSpPr/>
            <p:nvPr/>
          </p:nvSpPr>
          <p:spPr>
            <a:xfrm>
              <a:off x="0" y="0"/>
              <a:ext cx="8600293" cy="406400"/>
            </a:xfrm>
            <a:custGeom>
              <a:avLst/>
              <a:gdLst/>
              <a:ahLst/>
              <a:cxnLst/>
              <a:rect l="l" t="t" r="r" b="b"/>
              <a:pathLst>
                <a:path w="8600293" h="406400">
                  <a:moveTo>
                    <a:pt x="8397093" y="0"/>
                  </a:moveTo>
                  <a:cubicBezTo>
                    <a:pt x="8509317" y="0"/>
                    <a:pt x="8600293" y="90976"/>
                    <a:pt x="8600293" y="203200"/>
                  </a:cubicBezTo>
                  <a:cubicBezTo>
                    <a:pt x="8600293" y="315424"/>
                    <a:pt x="8509317" y="406400"/>
                    <a:pt x="8397093"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13" name="TextBox 13"/>
            <p:cNvSpPr txBox="1"/>
            <p:nvPr/>
          </p:nvSpPr>
          <p:spPr>
            <a:xfrm>
              <a:off x="0" y="-38100"/>
              <a:ext cx="8600293" cy="444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389481" y="551540"/>
            <a:ext cx="1605354" cy="160535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789047" y="3676298"/>
            <a:ext cx="8734059" cy="1467202"/>
          </a:xfrm>
          <a:prstGeom prst="rect">
            <a:avLst/>
          </a:prstGeom>
        </p:spPr>
        <p:txBody>
          <a:bodyPr lIns="0" tIns="0" rIns="0" bIns="0" rtlCol="0" anchor="t">
            <a:spAutoFit/>
          </a:bodyPr>
          <a:lstStyle/>
          <a:p>
            <a:pPr algn="l">
              <a:lnSpc>
                <a:spcPts val="12055"/>
              </a:lnSpc>
            </a:pPr>
            <a:r>
              <a:rPr lang="en-US" sz="8611">
                <a:solidFill>
                  <a:srgbClr val="155976"/>
                </a:solidFill>
                <a:latin typeface="Montserrat Bold"/>
                <a:ea typeface="Montserrat Bold"/>
                <a:cs typeface="Montserrat Bold"/>
                <a:sym typeface="Montserrat Bold"/>
              </a:rPr>
              <a:t>TEŞEKKÜRLER</a:t>
            </a:r>
          </a:p>
        </p:txBody>
      </p:sp>
      <p:sp>
        <p:nvSpPr>
          <p:cNvPr id="18" name="TextBox 18"/>
          <p:cNvSpPr txBox="1"/>
          <p:nvPr/>
        </p:nvSpPr>
        <p:spPr>
          <a:xfrm>
            <a:off x="1028700" y="5167926"/>
            <a:ext cx="5025297" cy="438785"/>
          </a:xfrm>
          <a:prstGeom prst="rect">
            <a:avLst/>
          </a:prstGeom>
        </p:spPr>
        <p:txBody>
          <a:bodyPr lIns="0" tIns="0" rIns="0" bIns="0" rtlCol="0" anchor="t">
            <a:spAutoFit/>
          </a:bodyPr>
          <a:lstStyle/>
          <a:p>
            <a:pPr algn="l">
              <a:lnSpc>
                <a:spcPts val="3640"/>
              </a:lnSpc>
            </a:pPr>
            <a:r>
              <a:rPr lang="en-US" sz="2600">
                <a:solidFill>
                  <a:srgbClr val="000000"/>
                </a:solidFill>
                <a:latin typeface="Montserrat Semi-Bold"/>
                <a:ea typeface="Montserrat Semi-Bold"/>
                <a:cs typeface="Montserrat Semi-Bold"/>
                <a:sym typeface="Montserrat Semi-Bold"/>
              </a:rPr>
              <a:t>8-9 AĞUSTOS 2024</a:t>
            </a:r>
          </a:p>
        </p:txBody>
      </p:sp>
      <p:grpSp>
        <p:nvGrpSpPr>
          <p:cNvPr id="19" name="Group 19"/>
          <p:cNvGrpSpPr/>
          <p:nvPr/>
        </p:nvGrpSpPr>
        <p:grpSpPr>
          <a:xfrm>
            <a:off x="10535866" y="8324988"/>
            <a:ext cx="917937" cy="91793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E66C"/>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996091" y="1175147"/>
            <a:ext cx="757143" cy="75714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E66C"/>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028700" y="1028700"/>
            <a:ext cx="651715" cy="903590"/>
          </a:xfrm>
          <a:custGeom>
            <a:avLst/>
            <a:gdLst/>
            <a:ahLst/>
            <a:cxnLst/>
            <a:rect l="l" t="t" r="r" b="b"/>
            <a:pathLst>
              <a:path w="651715" h="903590">
                <a:moveTo>
                  <a:pt x="0" y="0"/>
                </a:moveTo>
                <a:lnTo>
                  <a:pt x="651715" y="0"/>
                </a:lnTo>
                <a:lnTo>
                  <a:pt x="651715" y="903590"/>
                </a:lnTo>
                <a:lnTo>
                  <a:pt x="0" y="903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2105033" y="875469"/>
            <a:ext cx="4837876" cy="1334915"/>
          </a:xfrm>
          <a:custGeom>
            <a:avLst/>
            <a:gdLst/>
            <a:ahLst/>
            <a:cxnLst/>
            <a:rect l="l" t="t" r="r" b="b"/>
            <a:pathLst>
              <a:path w="4837876" h="1334915">
                <a:moveTo>
                  <a:pt x="0" y="0"/>
                </a:moveTo>
                <a:lnTo>
                  <a:pt x="4837876" y="0"/>
                </a:lnTo>
                <a:lnTo>
                  <a:pt x="4837876" y="1334915"/>
                </a:lnTo>
                <a:lnTo>
                  <a:pt x="0" y="1334915"/>
                </a:lnTo>
                <a:lnTo>
                  <a:pt x="0" y="0"/>
                </a:lnTo>
                <a:close/>
              </a:path>
            </a:pathLst>
          </a:custGeom>
          <a:blipFill>
            <a:blip r:embed="rId8"/>
            <a:stretch>
              <a:fillRect l="-37383" t="-187652" r="-38789" b="-175435"/>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2700000">
            <a:off x="-1041206" y="9437613"/>
            <a:ext cx="2346346" cy="762418"/>
            <a:chOff x="0" y="0"/>
            <a:chExt cx="1250699" cy="406400"/>
          </a:xfrm>
        </p:grpSpPr>
        <p:sp>
          <p:nvSpPr>
            <p:cNvPr id="4" name="Freeform 4"/>
            <p:cNvSpPr/>
            <p:nvPr/>
          </p:nvSpPr>
          <p:spPr>
            <a:xfrm>
              <a:off x="0" y="0"/>
              <a:ext cx="1250699" cy="406400"/>
            </a:xfrm>
            <a:custGeom>
              <a:avLst/>
              <a:gdLst/>
              <a:ahLst/>
              <a:cxnLst/>
              <a:rect l="l" t="t" r="r" b="b"/>
              <a:pathLst>
                <a:path w="1250699" h="406400">
                  <a:moveTo>
                    <a:pt x="1047499" y="0"/>
                  </a:moveTo>
                  <a:cubicBezTo>
                    <a:pt x="1159723" y="0"/>
                    <a:pt x="1250699" y="90976"/>
                    <a:pt x="1250699" y="203200"/>
                  </a:cubicBezTo>
                  <a:cubicBezTo>
                    <a:pt x="1250699" y="315424"/>
                    <a:pt x="1159723" y="406400"/>
                    <a:pt x="1047499"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5" name="TextBox 5"/>
            <p:cNvSpPr txBox="1"/>
            <p:nvPr/>
          </p:nvSpPr>
          <p:spPr>
            <a:xfrm>
              <a:off x="0" y="-38100"/>
              <a:ext cx="1250699"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11806" y="9499547"/>
            <a:ext cx="638549" cy="638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2589181">
            <a:off x="16456834" y="9511673"/>
            <a:ext cx="2346346" cy="762418"/>
            <a:chOff x="0" y="0"/>
            <a:chExt cx="1250699" cy="406400"/>
          </a:xfrm>
        </p:grpSpPr>
        <p:sp>
          <p:nvSpPr>
            <p:cNvPr id="10" name="Freeform 10"/>
            <p:cNvSpPr/>
            <p:nvPr/>
          </p:nvSpPr>
          <p:spPr>
            <a:xfrm>
              <a:off x="0" y="0"/>
              <a:ext cx="1250699" cy="406400"/>
            </a:xfrm>
            <a:custGeom>
              <a:avLst/>
              <a:gdLst/>
              <a:ahLst/>
              <a:cxnLst/>
              <a:rect l="l" t="t" r="r" b="b"/>
              <a:pathLst>
                <a:path w="1250699" h="406400">
                  <a:moveTo>
                    <a:pt x="1047499" y="0"/>
                  </a:moveTo>
                  <a:cubicBezTo>
                    <a:pt x="1159723" y="0"/>
                    <a:pt x="1250699" y="90976"/>
                    <a:pt x="1250699" y="203200"/>
                  </a:cubicBezTo>
                  <a:cubicBezTo>
                    <a:pt x="1250699" y="315424"/>
                    <a:pt x="1159723" y="406400"/>
                    <a:pt x="1047499"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11" name="TextBox 11"/>
            <p:cNvSpPr txBox="1"/>
            <p:nvPr/>
          </p:nvSpPr>
          <p:spPr>
            <a:xfrm>
              <a:off x="0" y="-38100"/>
              <a:ext cx="1250699"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19444"/>
            <a:ext cx="638549" cy="6385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E66C"/>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874866" y="9258300"/>
            <a:ext cx="638549" cy="63854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82815" y="19444"/>
            <a:ext cx="18005185" cy="8649515"/>
            <a:chOff x="0" y="0"/>
            <a:chExt cx="24006913" cy="11532687"/>
          </a:xfrm>
        </p:grpSpPr>
        <p:grpSp>
          <p:nvGrpSpPr>
            <p:cNvPr id="19" name="Group 19"/>
            <p:cNvGrpSpPr/>
            <p:nvPr/>
          </p:nvGrpSpPr>
          <p:grpSpPr>
            <a:xfrm>
              <a:off x="0" y="0"/>
              <a:ext cx="21640800" cy="5715088"/>
              <a:chOff x="0" y="0"/>
              <a:chExt cx="1538878" cy="406400"/>
            </a:xfrm>
          </p:grpSpPr>
          <p:sp>
            <p:nvSpPr>
              <p:cNvPr id="20" name="Freeform 20"/>
              <p:cNvSpPr/>
              <p:nvPr/>
            </p:nvSpPr>
            <p:spPr>
              <a:xfrm>
                <a:off x="0" y="0"/>
                <a:ext cx="1538878" cy="406400"/>
              </a:xfrm>
              <a:custGeom>
                <a:avLst/>
                <a:gdLst/>
                <a:ahLst/>
                <a:cxnLst/>
                <a:rect l="l" t="t" r="r" b="b"/>
                <a:pathLst>
                  <a:path w="1538878" h="406400">
                    <a:moveTo>
                      <a:pt x="1335678" y="0"/>
                    </a:moveTo>
                    <a:cubicBezTo>
                      <a:pt x="1447902" y="0"/>
                      <a:pt x="1538878" y="90976"/>
                      <a:pt x="1538878" y="203200"/>
                    </a:cubicBezTo>
                    <a:cubicBezTo>
                      <a:pt x="1538878" y="315424"/>
                      <a:pt x="1447902" y="406400"/>
                      <a:pt x="1335678"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21" name="TextBox 21"/>
              <p:cNvSpPr txBox="1"/>
              <p:nvPr/>
            </p:nvSpPr>
            <p:spPr>
              <a:xfrm>
                <a:off x="0" y="-38100"/>
                <a:ext cx="1538878" cy="444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27836" y="405023"/>
              <a:ext cx="4905041" cy="490504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E66C"/>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695541" y="672737"/>
              <a:ext cx="4369632" cy="4369615"/>
              <a:chOff x="0" y="0"/>
              <a:chExt cx="6350000" cy="6349975"/>
            </a:xfrm>
          </p:grpSpPr>
          <p:sp>
            <p:nvSpPr>
              <p:cNvPr id="26" name="Freeform 2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219" r="-2219"/>
                </a:stretch>
              </a:blipFill>
            </p:spPr>
          </p:sp>
        </p:grpSp>
        <p:sp>
          <p:nvSpPr>
            <p:cNvPr id="27" name="TextBox 27"/>
            <p:cNvSpPr txBox="1"/>
            <p:nvPr/>
          </p:nvSpPr>
          <p:spPr>
            <a:xfrm>
              <a:off x="9623565" y="7154044"/>
              <a:ext cx="7321561" cy="871008"/>
            </a:xfrm>
            <a:prstGeom prst="rect">
              <a:avLst/>
            </a:prstGeom>
          </p:spPr>
          <p:txBody>
            <a:bodyPr lIns="0" tIns="0" rIns="0" bIns="0" rtlCol="0" anchor="t">
              <a:spAutoFit/>
            </a:bodyPr>
            <a:lstStyle/>
            <a:p>
              <a:pPr algn="r">
                <a:lnSpc>
                  <a:spcPts val="5599"/>
                </a:lnSpc>
              </a:pPr>
              <a:r>
                <a:rPr lang="en-US" sz="3999">
                  <a:solidFill>
                    <a:srgbClr val="FFFFFF"/>
                  </a:solidFill>
                  <a:latin typeface="Montserrat Bold"/>
                  <a:ea typeface="Montserrat Bold"/>
                  <a:cs typeface="Montserrat Bold"/>
                  <a:sym typeface="Montserrat Bold"/>
                </a:rPr>
                <a:t>Yasemin SERÇE</a:t>
              </a:r>
            </a:p>
          </p:txBody>
        </p:sp>
        <p:grpSp>
          <p:nvGrpSpPr>
            <p:cNvPr id="28" name="Group 28"/>
            <p:cNvGrpSpPr/>
            <p:nvPr/>
          </p:nvGrpSpPr>
          <p:grpSpPr>
            <a:xfrm>
              <a:off x="2366113" y="5817599"/>
              <a:ext cx="21640800" cy="5715088"/>
              <a:chOff x="0" y="0"/>
              <a:chExt cx="1538878" cy="406400"/>
            </a:xfrm>
          </p:grpSpPr>
          <p:sp>
            <p:nvSpPr>
              <p:cNvPr id="29" name="Freeform 29"/>
              <p:cNvSpPr/>
              <p:nvPr/>
            </p:nvSpPr>
            <p:spPr>
              <a:xfrm>
                <a:off x="0" y="0"/>
                <a:ext cx="1538878" cy="406400"/>
              </a:xfrm>
              <a:custGeom>
                <a:avLst/>
                <a:gdLst/>
                <a:ahLst/>
                <a:cxnLst/>
                <a:rect l="l" t="t" r="r" b="b"/>
                <a:pathLst>
                  <a:path w="1538878" h="406400">
                    <a:moveTo>
                      <a:pt x="1335678" y="0"/>
                    </a:moveTo>
                    <a:cubicBezTo>
                      <a:pt x="1447902" y="0"/>
                      <a:pt x="1538878" y="90976"/>
                      <a:pt x="1538878" y="203200"/>
                    </a:cubicBezTo>
                    <a:cubicBezTo>
                      <a:pt x="1538878" y="315424"/>
                      <a:pt x="1447902" y="406400"/>
                      <a:pt x="1335678"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30" name="TextBox 30"/>
              <p:cNvSpPr txBox="1"/>
              <p:nvPr/>
            </p:nvSpPr>
            <p:spPr>
              <a:xfrm>
                <a:off x="0" y="-38100"/>
                <a:ext cx="1538878" cy="444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8726714" y="6222623"/>
              <a:ext cx="4905041" cy="490504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E66C"/>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8994418" y="6490336"/>
              <a:ext cx="4369632" cy="4369615"/>
              <a:chOff x="0" y="0"/>
              <a:chExt cx="6350000" cy="6349975"/>
            </a:xfrm>
          </p:grpSpPr>
          <p:sp>
            <p:nvSpPr>
              <p:cNvPr id="35" name="Freeform 3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87429" r="-34791"/>
                </a:stretch>
              </a:blipFill>
            </p:spPr>
          </p:sp>
        </p:grpSp>
        <p:sp>
          <p:nvSpPr>
            <p:cNvPr id="36" name="TextBox 36"/>
            <p:cNvSpPr txBox="1"/>
            <p:nvPr/>
          </p:nvSpPr>
          <p:spPr>
            <a:xfrm>
              <a:off x="3812195" y="7558194"/>
              <a:ext cx="14504531" cy="3343275"/>
            </a:xfrm>
            <a:prstGeom prst="rect">
              <a:avLst/>
            </a:prstGeom>
          </p:spPr>
          <p:txBody>
            <a:bodyPr lIns="0" tIns="0" rIns="0" bIns="0" rtlCol="0" anchor="t">
              <a:spAutoFit/>
            </a:bodyPr>
            <a:lstStyle/>
            <a:p>
              <a:pPr algn="just">
                <a:lnSpc>
                  <a:spcPts val="3359"/>
                </a:lnSpc>
              </a:pPr>
              <a:r>
                <a:rPr lang="en-US" sz="2799">
                  <a:solidFill>
                    <a:srgbClr val="FFFFFF"/>
                  </a:solidFill>
                  <a:latin typeface="Montserrat"/>
                  <a:ea typeface="Montserrat"/>
                  <a:cs typeface="Montserrat"/>
                  <a:sym typeface="Montserrat"/>
                </a:rPr>
                <a:t>Takım üyesi Yusuf Hasan ONKUN, Python üzerinden çalışmalar yapmaktadır. “Siber Vatan” tarafından organize edilen 30 kişilik siber güvenlik eğitim programını tamamlamıştır. 2022 HackKaradeniz CTF yarışmasında yarı finalde yarışmıştır.</a:t>
              </a:r>
            </a:p>
            <a:p>
              <a:pPr algn="just">
                <a:lnSpc>
                  <a:spcPts val="3359"/>
                </a:lnSpc>
              </a:pPr>
              <a:endParaRPr lang="en-US" sz="2799">
                <a:solidFill>
                  <a:srgbClr val="FFFFFF"/>
                </a:solidFill>
                <a:latin typeface="Montserrat"/>
                <a:ea typeface="Montserrat"/>
                <a:cs typeface="Montserrat"/>
                <a:sym typeface="Montserrat"/>
              </a:endParaRPr>
            </a:p>
          </p:txBody>
        </p:sp>
        <p:sp>
          <p:nvSpPr>
            <p:cNvPr id="37" name="TextBox 37"/>
            <p:cNvSpPr txBox="1"/>
            <p:nvPr/>
          </p:nvSpPr>
          <p:spPr>
            <a:xfrm>
              <a:off x="5797017" y="606062"/>
              <a:ext cx="13016104" cy="871008"/>
            </a:xfrm>
            <a:prstGeom prst="rect">
              <a:avLst/>
            </a:prstGeom>
          </p:spPr>
          <p:txBody>
            <a:bodyPr lIns="0" tIns="0" rIns="0" bIns="0" rtlCol="0" anchor="t">
              <a:spAutoFit/>
            </a:bodyPr>
            <a:lstStyle/>
            <a:p>
              <a:pPr algn="l">
                <a:lnSpc>
                  <a:spcPts val="5599"/>
                </a:lnSpc>
              </a:pPr>
              <a:r>
                <a:rPr lang="en-US" sz="3999">
                  <a:solidFill>
                    <a:srgbClr val="FFFFFF"/>
                  </a:solidFill>
                  <a:latin typeface="Montserrat Bold"/>
                  <a:ea typeface="Montserrat Bold"/>
                  <a:cs typeface="Montserrat Bold"/>
                  <a:sym typeface="Montserrat Bold"/>
                </a:rPr>
                <a:t>Yiğit GÜMÜŞ </a:t>
              </a:r>
            </a:p>
          </p:txBody>
        </p:sp>
        <p:sp>
          <p:nvSpPr>
            <p:cNvPr id="38" name="TextBox 38"/>
            <p:cNvSpPr txBox="1"/>
            <p:nvPr/>
          </p:nvSpPr>
          <p:spPr>
            <a:xfrm>
              <a:off x="5797017" y="1742443"/>
              <a:ext cx="14504531" cy="3343275"/>
            </a:xfrm>
            <a:prstGeom prst="rect">
              <a:avLst/>
            </a:prstGeom>
          </p:spPr>
          <p:txBody>
            <a:bodyPr lIns="0" tIns="0" rIns="0" bIns="0" rtlCol="0" anchor="t">
              <a:spAutoFit/>
            </a:bodyPr>
            <a:lstStyle/>
            <a:p>
              <a:pPr algn="just">
                <a:lnSpc>
                  <a:spcPts val="3359"/>
                </a:lnSpc>
              </a:pPr>
              <a:r>
                <a:rPr lang="en-US" sz="2799">
                  <a:solidFill>
                    <a:srgbClr val="FFFFFF"/>
                  </a:solidFill>
                  <a:latin typeface="Montserrat"/>
                  <a:ea typeface="Montserrat"/>
                  <a:cs typeface="Montserrat"/>
                  <a:sym typeface="Montserrat"/>
                </a:rPr>
                <a:t>Takım üyesi Yiğit GÜMÜŞ, çeşitli teknoloji projelerinde yer almıştır. Python, C/C++, JavaScript, Ruby gibi programlama dillerine hakimdir. Yapay zekâ ve alt dalları hakkında bilgi sahibidir. TEKNOFEST 2022/2023'e finalist olarak katılım sağlamıştır.</a:t>
              </a:r>
            </a:p>
            <a:p>
              <a:pPr algn="just">
                <a:lnSpc>
                  <a:spcPts val="3359"/>
                </a:lnSpc>
              </a:pPr>
              <a:endParaRPr lang="en-US" sz="2799">
                <a:solidFill>
                  <a:srgbClr val="FFFFFF"/>
                </a:solidFill>
                <a:latin typeface="Montserrat"/>
                <a:ea typeface="Montserrat"/>
                <a:cs typeface="Montserrat"/>
                <a:sym typeface="Montserrat"/>
              </a:endParaRPr>
            </a:p>
          </p:txBody>
        </p:sp>
        <p:sp>
          <p:nvSpPr>
            <p:cNvPr id="39" name="TextBox 39"/>
            <p:cNvSpPr txBox="1"/>
            <p:nvPr/>
          </p:nvSpPr>
          <p:spPr>
            <a:xfrm>
              <a:off x="5797017" y="6349711"/>
              <a:ext cx="13016104" cy="871008"/>
            </a:xfrm>
            <a:prstGeom prst="rect">
              <a:avLst/>
            </a:prstGeom>
          </p:spPr>
          <p:txBody>
            <a:bodyPr lIns="0" tIns="0" rIns="0" bIns="0" rtlCol="0" anchor="t">
              <a:spAutoFit/>
            </a:bodyPr>
            <a:lstStyle/>
            <a:p>
              <a:pPr algn="r">
                <a:lnSpc>
                  <a:spcPts val="5599"/>
                </a:lnSpc>
              </a:pPr>
              <a:r>
                <a:rPr lang="en-US" sz="3999">
                  <a:solidFill>
                    <a:srgbClr val="FFFFFF"/>
                  </a:solidFill>
                  <a:latin typeface="Montserrat Bold"/>
                  <a:ea typeface="Montserrat Bold"/>
                  <a:cs typeface="Montserrat Bold"/>
                  <a:sym typeface="Montserrat Bold"/>
                </a:rPr>
                <a:t>Yusuf Hasan ONKUN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a:off x="-5338993" y="1028700"/>
            <a:ext cx="20598593" cy="6688782"/>
            <a:chOff x="0" y="0"/>
            <a:chExt cx="1251538" cy="406400"/>
          </a:xfrm>
        </p:grpSpPr>
        <p:sp>
          <p:nvSpPr>
            <p:cNvPr id="4" name="Freeform 4"/>
            <p:cNvSpPr/>
            <p:nvPr/>
          </p:nvSpPr>
          <p:spPr>
            <a:xfrm>
              <a:off x="0" y="0"/>
              <a:ext cx="1251538" cy="406400"/>
            </a:xfrm>
            <a:custGeom>
              <a:avLst/>
              <a:gdLst/>
              <a:ahLst/>
              <a:cxnLst/>
              <a:rect l="l" t="t" r="r" b="b"/>
              <a:pathLst>
                <a:path w="1251538" h="406400">
                  <a:moveTo>
                    <a:pt x="1048338" y="0"/>
                  </a:moveTo>
                  <a:cubicBezTo>
                    <a:pt x="1160563" y="0"/>
                    <a:pt x="1251538" y="90976"/>
                    <a:pt x="1251538" y="203200"/>
                  </a:cubicBezTo>
                  <a:cubicBezTo>
                    <a:pt x="1251538" y="315424"/>
                    <a:pt x="1160563" y="406400"/>
                    <a:pt x="1048338"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5" name="TextBox 5"/>
            <p:cNvSpPr txBox="1"/>
            <p:nvPr/>
          </p:nvSpPr>
          <p:spPr>
            <a:xfrm>
              <a:off x="0" y="-38100"/>
              <a:ext cx="1251538"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711868" y="1794397"/>
            <a:ext cx="11050903" cy="5602864"/>
            <a:chOff x="0" y="0"/>
            <a:chExt cx="801570" cy="406400"/>
          </a:xfrm>
        </p:grpSpPr>
        <p:sp>
          <p:nvSpPr>
            <p:cNvPr id="7" name="Freeform 7"/>
            <p:cNvSpPr/>
            <p:nvPr/>
          </p:nvSpPr>
          <p:spPr>
            <a:xfrm>
              <a:off x="0" y="0"/>
              <a:ext cx="801570" cy="406400"/>
            </a:xfrm>
            <a:custGeom>
              <a:avLst/>
              <a:gdLst/>
              <a:ahLst/>
              <a:cxnLst/>
              <a:rect l="l" t="t" r="r" b="b"/>
              <a:pathLst>
                <a:path w="801570" h="406400">
                  <a:moveTo>
                    <a:pt x="598370" y="0"/>
                  </a:moveTo>
                  <a:cubicBezTo>
                    <a:pt x="710594" y="0"/>
                    <a:pt x="801570" y="90976"/>
                    <a:pt x="801570" y="203200"/>
                  </a:cubicBezTo>
                  <a:cubicBezTo>
                    <a:pt x="801570" y="315424"/>
                    <a:pt x="710594" y="406400"/>
                    <a:pt x="598370"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8" name="TextBox 8"/>
            <p:cNvSpPr txBox="1"/>
            <p:nvPr/>
          </p:nvSpPr>
          <p:spPr>
            <a:xfrm>
              <a:off x="0" y="-38100"/>
              <a:ext cx="801570"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990928" y="1972633"/>
            <a:ext cx="5246391" cy="52463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195531" y="2177245"/>
            <a:ext cx="4837186" cy="4837167"/>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a:stretch>
            </a:blipFill>
          </p:spPr>
        </p:sp>
      </p:grpSp>
      <p:grpSp>
        <p:nvGrpSpPr>
          <p:cNvPr id="14" name="Group 14"/>
          <p:cNvGrpSpPr/>
          <p:nvPr/>
        </p:nvGrpSpPr>
        <p:grpSpPr>
          <a:xfrm>
            <a:off x="15878134" y="7877134"/>
            <a:ext cx="4819732" cy="481973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997875" y="7922230"/>
            <a:ext cx="1634547" cy="163454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solidFill>
                <a:srgbClr val="9AE66C"/>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006719" y="3839657"/>
            <a:ext cx="10357364" cy="3571875"/>
          </a:xfrm>
          <a:prstGeom prst="rect">
            <a:avLst/>
          </a:prstGeom>
        </p:spPr>
        <p:txBody>
          <a:bodyPr lIns="0" tIns="0" rIns="0" bIns="0" rtlCol="0" anchor="t">
            <a:spAutoFit/>
          </a:bodyPr>
          <a:lstStyle/>
          <a:p>
            <a:pPr algn="l">
              <a:lnSpc>
                <a:spcPts val="3599"/>
              </a:lnSpc>
            </a:pPr>
            <a:r>
              <a:rPr lang="en-US" sz="2999">
                <a:solidFill>
                  <a:srgbClr val="FFFFFF"/>
                </a:solidFill>
                <a:latin typeface="Montserrat"/>
                <a:ea typeface="Montserrat"/>
                <a:cs typeface="Montserrat"/>
                <a:sym typeface="Montserrat"/>
              </a:rPr>
              <a:t>Danışman öğretmen Adem ÜNLÜ; 15 yıldır Tübitak, 6 yıldır Teknofest projelerinde danışmanlık yapmaktadır. Birçok Tübitak ve Teknofest yarışmalarında Türkiye derecesi mevcut olup FRC, VEX gibi yarışmalarında da dünya dereceleri mevcut olarak bulunmakla beraber iyi düzeyde C ve Python bilmektedir.</a:t>
            </a:r>
          </a:p>
          <a:p>
            <a:pPr algn="l">
              <a:lnSpc>
                <a:spcPts val="3599"/>
              </a:lnSpc>
            </a:pPr>
            <a:endParaRPr lang="en-US" sz="2999">
              <a:solidFill>
                <a:srgbClr val="FFFFFF"/>
              </a:solidFill>
              <a:latin typeface="Montserrat"/>
              <a:ea typeface="Montserrat"/>
              <a:cs typeface="Montserrat"/>
              <a:sym typeface="Montserrat"/>
            </a:endParaRPr>
          </a:p>
        </p:txBody>
      </p:sp>
      <p:sp>
        <p:nvSpPr>
          <p:cNvPr id="21" name="TextBox 21"/>
          <p:cNvSpPr txBox="1"/>
          <p:nvPr/>
        </p:nvSpPr>
        <p:spPr>
          <a:xfrm>
            <a:off x="1028700" y="2061657"/>
            <a:ext cx="8675421" cy="854075"/>
          </a:xfrm>
          <a:prstGeom prst="rect">
            <a:avLst/>
          </a:prstGeom>
        </p:spPr>
        <p:txBody>
          <a:bodyPr lIns="0" tIns="0" rIns="0" bIns="0" rtlCol="0" anchor="t">
            <a:spAutoFit/>
          </a:bodyPr>
          <a:lstStyle/>
          <a:p>
            <a:pPr algn="l">
              <a:lnSpc>
                <a:spcPts val="7000"/>
              </a:lnSpc>
            </a:pPr>
            <a:r>
              <a:rPr lang="en-US" sz="5000">
                <a:solidFill>
                  <a:srgbClr val="FFFFFF"/>
                </a:solidFill>
                <a:latin typeface="Montserrat Bold"/>
                <a:ea typeface="Montserrat Bold"/>
                <a:cs typeface="Montserrat Bold"/>
                <a:sym typeface="Montserrat Bold"/>
              </a:rPr>
              <a:t>DANIŞMAN: Adem ÜNLÜ</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2465"/>
            <a:ext cx="18288000" cy="10294620"/>
          </a:xfrm>
          <a:custGeom>
            <a:avLst/>
            <a:gdLst/>
            <a:ahLst/>
            <a:cxnLst/>
            <a:rect l="l" t="t" r="r" b="b"/>
            <a:pathLst>
              <a:path w="18288000" h="10294620">
                <a:moveTo>
                  <a:pt x="0" y="0"/>
                </a:moveTo>
                <a:lnTo>
                  <a:pt x="18288000" y="0"/>
                </a:lnTo>
                <a:lnTo>
                  <a:pt x="18288000" y="10294620"/>
                </a:lnTo>
                <a:lnTo>
                  <a:pt x="0" y="10294620"/>
                </a:lnTo>
                <a:lnTo>
                  <a:pt x="0" y="0"/>
                </a:lnTo>
                <a:close/>
              </a:path>
            </a:pathLst>
          </a:custGeom>
          <a:blipFill>
            <a:blip r:embed="rId2"/>
            <a:stretch>
              <a:fillRect/>
            </a:stretch>
          </a:blipFill>
        </p:spPr>
      </p:sp>
      <p:grpSp>
        <p:nvGrpSpPr>
          <p:cNvPr id="3" name="Group 3"/>
          <p:cNvGrpSpPr/>
          <p:nvPr/>
        </p:nvGrpSpPr>
        <p:grpSpPr>
          <a:xfrm rot="-2700000">
            <a:off x="8673425" y="-716078"/>
            <a:ext cx="10739134" cy="3489556"/>
            <a:chOff x="0" y="0"/>
            <a:chExt cx="1250699" cy="406400"/>
          </a:xfrm>
        </p:grpSpPr>
        <p:sp>
          <p:nvSpPr>
            <p:cNvPr id="4" name="Freeform 4"/>
            <p:cNvSpPr/>
            <p:nvPr/>
          </p:nvSpPr>
          <p:spPr>
            <a:xfrm>
              <a:off x="0" y="0"/>
              <a:ext cx="1250699" cy="406400"/>
            </a:xfrm>
            <a:custGeom>
              <a:avLst/>
              <a:gdLst/>
              <a:ahLst/>
              <a:cxnLst/>
              <a:rect l="l" t="t" r="r" b="b"/>
              <a:pathLst>
                <a:path w="1250699" h="406400">
                  <a:moveTo>
                    <a:pt x="1047499" y="0"/>
                  </a:moveTo>
                  <a:cubicBezTo>
                    <a:pt x="1159723" y="0"/>
                    <a:pt x="1250699" y="90976"/>
                    <a:pt x="1250699" y="203200"/>
                  </a:cubicBezTo>
                  <a:cubicBezTo>
                    <a:pt x="1250699" y="315424"/>
                    <a:pt x="1159723" y="406400"/>
                    <a:pt x="1047499"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5" name="TextBox 5"/>
            <p:cNvSpPr txBox="1"/>
            <p:nvPr/>
          </p:nvSpPr>
          <p:spPr>
            <a:xfrm>
              <a:off x="0" y="-38100"/>
              <a:ext cx="1250699"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2700000">
            <a:off x="8396532" y="4492862"/>
            <a:ext cx="18866671" cy="8792495"/>
            <a:chOff x="0" y="0"/>
            <a:chExt cx="872041" cy="406400"/>
          </a:xfrm>
        </p:grpSpPr>
        <p:sp>
          <p:nvSpPr>
            <p:cNvPr id="7" name="Freeform 7"/>
            <p:cNvSpPr/>
            <p:nvPr/>
          </p:nvSpPr>
          <p:spPr>
            <a:xfrm>
              <a:off x="0" y="0"/>
              <a:ext cx="872041" cy="406400"/>
            </a:xfrm>
            <a:custGeom>
              <a:avLst/>
              <a:gdLst/>
              <a:ahLst/>
              <a:cxnLst/>
              <a:rect l="l" t="t" r="r" b="b"/>
              <a:pathLst>
                <a:path w="872041" h="406400">
                  <a:moveTo>
                    <a:pt x="668841" y="0"/>
                  </a:moveTo>
                  <a:cubicBezTo>
                    <a:pt x="781065" y="0"/>
                    <a:pt x="872041" y="90976"/>
                    <a:pt x="872041" y="203200"/>
                  </a:cubicBezTo>
                  <a:cubicBezTo>
                    <a:pt x="872041" y="315424"/>
                    <a:pt x="781065" y="406400"/>
                    <a:pt x="668841"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8" name="TextBox 8"/>
            <p:cNvSpPr txBox="1"/>
            <p:nvPr/>
          </p:nvSpPr>
          <p:spPr>
            <a:xfrm>
              <a:off x="0" y="-38100"/>
              <a:ext cx="872041"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289526" y="1312728"/>
            <a:ext cx="7912040" cy="7912009"/>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0224" r="-20224"/>
              </a:stretch>
            </a:blipFill>
          </p:spPr>
        </p:sp>
      </p:grpSp>
      <p:grpSp>
        <p:nvGrpSpPr>
          <p:cNvPr id="11" name="Group 11"/>
          <p:cNvGrpSpPr/>
          <p:nvPr/>
        </p:nvGrpSpPr>
        <p:grpSpPr>
          <a:xfrm rot="-2700000">
            <a:off x="913769" y="-535977"/>
            <a:ext cx="3641249" cy="1183181"/>
            <a:chOff x="0" y="0"/>
            <a:chExt cx="1250699" cy="406400"/>
          </a:xfrm>
        </p:grpSpPr>
        <p:sp>
          <p:nvSpPr>
            <p:cNvPr id="12" name="Freeform 12"/>
            <p:cNvSpPr/>
            <p:nvPr/>
          </p:nvSpPr>
          <p:spPr>
            <a:xfrm>
              <a:off x="0" y="0"/>
              <a:ext cx="1250699" cy="406400"/>
            </a:xfrm>
            <a:custGeom>
              <a:avLst/>
              <a:gdLst/>
              <a:ahLst/>
              <a:cxnLst/>
              <a:rect l="l" t="t" r="r" b="b"/>
              <a:pathLst>
                <a:path w="1250699" h="406400">
                  <a:moveTo>
                    <a:pt x="1047499" y="0"/>
                  </a:moveTo>
                  <a:cubicBezTo>
                    <a:pt x="1159723" y="0"/>
                    <a:pt x="1250699" y="90976"/>
                    <a:pt x="1250699" y="203200"/>
                  </a:cubicBezTo>
                  <a:cubicBezTo>
                    <a:pt x="1250699" y="315424"/>
                    <a:pt x="1159723" y="406400"/>
                    <a:pt x="1047499"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13" name="TextBox 13"/>
            <p:cNvSpPr txBox="1"/>
            <p:nvPr/>
          </p:nvSpPr>
          <p:spPr>
            <a:xfrm>
              <a:off x="0" y="-38100"/>
              <a:ext cx="1250699"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3944611" y="-439862"/>
            <a:ext cx="990953" cy="99095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2700000">
            <a:off x="10042351" y="-629192"/>
            <a:ext cx="3590199" cy="787992"/>
            <a:chOff x="0" y="0"/>
            <a:chExt cx="1851613" cy="406400"/>
          </a:xfrm>
        </p:grpSpPr>
        <p:sp>
          <p:nvSpPr>
            <p:cNvPr id="18" name="Freeform 18"/>
            <p:cNvSpPr/>
            <p:nvPr/>
          </p:nvSpPr>
          <p:spPr>
            <a:xfrm>
              <a:off x="0" y="0"/>
              <a:ext cx="1851613" cy="406400"/>
            </a:xfrm>
            <a:custGeom>
              <a:avLst/>
              <a:gdLst/>
              <a:ahLst/>
              <a:cxnLst/>
              <a:rect l="l" t="t" r="r" b="b"/>
              <a:pathLst>
                <a:path w="1851613" h="406400">
                  <a:moveTo>
                    <a:pt x="1648413" y="0"/>
                  </a:moveTo>
                  <a:cubicBezTo>
                    <a:pt x="1760637" y="0"/>
                    <a:pt x="1851613" y="90976"/>
                    <a:pt x="1851613" y="203200"/>
                  </a:cubicBezTo>
                  <a:cubicBezTo>
                    <a:pt x="1851613" y="315424"/>
                    <a:pt x="1760637" y="406400"/>
                    <a:pt x="1648413"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19" name="TextBox 19"/>
            <p:cNvSpPr txBox="1"/>
            <p:nvPr/>
          </p:nvSpPr>
          <p:spPr>
            <a:xfrm>
              <a:off x="0" y="-38100"/>
              <a:ext cx="1851613" cy="444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657993" y="2410983"/>
            <a:ext cx="8115300" cy="1562100"/>
          </a:xfrm>
          <a:prstGeom prst="rect">
            <a:avLst/>
          </a:prstGeom>
        </p:spPr>
        <p:txBody>
          <a:bodyPr lIns="0" tIns="0" rIns="0" bIns="0" rtlCol="0" anchor="t">
            <a:spAutoFit/>
          </a:bodyPr>
          <a:lstStyle/>
          <a:p>
            <a:pPr algn="l">
              <a:lnSpc>
                <a:spcPts val="6299"/>
              </a:lnSpc>
            </a:pPr>
            <a:r>
              <a:rPr lang="en-US" sz="4500">
                <a:solidFill>
                  <a:srgbClr val="155976"/>
                </a:solidFill>
                <a:latin typeface="Montserrat Bold"/>
                <a:ea typeface="Montserrat Bold"/>
                <a:cs typeface="Montserrat Bold"/>
                <a:sym typeface="Montserrat Bold"/>
              </a:rPr>
              <a:t>PROJENİN TANIMI</a:t>
            </a:r>
          </a:p>
          <a:p>
            <a:pPr algn="l">
              <a:lnSpc>
                <a:spcPts val="6299"/>
              </a:lnSpc>
            </a:pPr>
            <a:endParaRPr lang="en-US" sz="4500">
              <a:solidFill>
                <a:srgbClr val="155976"/>
              </a:solidFill>
              <a:latin typeface="Montserrat Bold"/>
              <a:ea typeface="Montserrat Bold"/>
              <a:cs typeface="Montserrat Bold"/>
              <a:sym typeface="Montserrat Bold"/>
            </a:endParaRPr>
          </a:p>
        </p:txBody>
      </p:sp>
      <p:sp>
        <p:nvSpPr>
          <p:cNvPr id="21" name="TextBox 21"/>
          <p:cNvSpPr txBox="1"/>
          <p:nvPr/>
        </p:nvSpPr>
        <p:spPr>
          <a:xfrm>
            <a:off x="657993" y="3544958"/>
            <a:ext cx="8957126" cy="4505325"/>
          </a:xfrm>
          <a:prstGeom prst="rect">
            <a:avLst/>
          </a:prstGeom>
        </p:spPr>
        <p:txBody>
          <a:bodyPr lIns="0" tIns="0" rIns="0" bIns="0" rtlCol="0" anchor="t">
            <a:spAutoFit/>
          </a:bodyPr>
          <a:lstStyle/>
          <a:p>
            <a:pPr algn="just">
              <a:lnSpc>
                <a:spcPts val="3239"/>
              </a:lnSpc>
            </a:pPr>
            <a:r>
              <a:rPr lang="en-US" sz="2699">
                <a:solidFill>
                  <a:srgbClr val="000000"/>
                </a:solidFill>
                <a:latin typeface="Montserrat"/>
                <a:ea typeface="Montserrat"/>
                <a:cs typeface="Montserrat"/>
                <a:sym typeface="Montserrat"/>
              </a:rPr>
              <a:t>Katılımcıların çeşitli sektörlerden gelen müşteri geri bildirimlerini analiz ederek, bu yorumlardaki duyguları belirli hizmet yönleri veya ürün özellikleri ile ilgili olarak sınıflandırmalarını amaçlamaktadır. Katılımcılar, yorumları doğru entity'e atfetmek ve bu entity'lerin sunduğu hizmetler veya ürünlerle ilgili duyguları (olumlu, olumsuz veya nötr) belirlemekle görevlidir.</a:t>
            </a:r>
          </a:p>
          <a:p>
            <a:pPr algn="just">
              <a:lnSpc>
                <a:spcPts val="3239"/>
              </a:lnSpc>
            </a:pPr>
            <a:endParaRPr lang="en-US" sz="2699">
              <a:solidFill>
                <a:srgbClr val="000000"/>
              </a:solidFill>
              <a:latin typeface="Montserrat"/>
              <a:ea typeface="Montserrat"/>
              <a:cs typeface="Montserrat"/>
              <a:sym typeface="Montserrat"/>
            </a:endParaRPr>
          </a:p>
          <a:p>
            <a:pPr algn="just">
              <a:lnSpc>
                <a:spcPts val="3239"/>
              </a:lnSpc>
            </a:pPr>
            <a:endParaRPr lang="en-US" sz="2699">
              <a:solidFill>
                <a:srgbClr val="000000"/>
              </a:solidFill>
              <a:latin typeface="Montserrat"/>
              <a:ea typeface="Montserrat"/>
              <a:cs typeface="Montserrat"/>
              <a:sym typeface="Montserrat"/>
            </a:endParaRPr>
          </a:p>
          <a:p>
            <a:pPr algn="just">
              <a:lnSpc>
                <a:spcPts val="3239"/>
              </a:lnSpc>
            </a:pPr>
            <a:endParaRPr lang="en-US" sz="2699">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
            <a:ext cx="18241480" cy="10268433"/>
          </a:xfrm>
          <a:custGeom>
            <a:avLst/>
            <a:gdLst/>
            <a:ahLst/>
            <a:cxnLst/>
            <a:rect l="l" t="t" r="r" b="b"/>
            <a:pathLst>
              <a:path w="18241480" h="10268433">
                <a:moveTo>
                  <a:pt x="0" y="0"/>
                </a:moveTo>
                <a:lnTo>
                  <a:pt x="18241480" y="0"/>
                </a:lnTo>
                <a:lnTo>
                  <a:pt x="18241480" y="10268433"/>
                </a:lnTo>
                <a:lnTo>
                  <a:pt x="0" y="10268433"/>
                </a:lnTo>
                <a:lnTo>
                  <a:pt x="0" y="0"/>
                </a:lnTo>
                <a:close/>
              </a:path>
            </a:pathLst>
          </a:custGeom>
          <a:blipFill>
            <a:blip r:embed="rId2"/>
            <a:stretch>
              <a:fillRect/>
            </a:stretch>
          </a:blipFill>
        </p:spPr>
      </p:sp>
      <p:grpSp>
        <p:nvGrpSpPr>
          <p:cNvPr id="3" name="Group 3"/>
          <p:cNvGrpSpPr/>
          <p:nvPr/>
        </p:nvGrpSpPr>
        <p:grpSpPr>
          <a:xfrm rot="2272383">
            <a:off x="9939462" y="7202344"/>
            <a:ext cx="12126520" cy="4111912"/>
            <a:chOff x="0" y="0"/>
            <a:chExt cx="1198522" cy="406400"/>
          </a:xfrm>
        </p:grpSpPr>
        <p:sp>
          <p:nvSpPr>
            <p:cNvPr id="4" name="Freeform 4"/>
            <p:cNvSpPr/>
            <p:nvPr/>
          </p:nvSpPr>
          <p:spPr>
            <a:xfrm>
              <a:off x="0" y="0"/>
              <a:ext cx="1198522" cy="406400"/>
            </a:xfrm>
            <a:custGeom>
              <a:avLst/>
              <a:gdLst/>
              <a:ahLst/>
              <a:cxnLst/>
              <a:rect l="l" t="t" r="r" b="b"/>
              <a:pathLst>
                <a:path w="1198522" h="406400">
                  <a:moveTo>
                    <a:pt x="995322" y="0"/>
                  </a:moveTo>
                  <a:cubicBezTo>
                    <a:pt x="1107546" y="0"/>
                    <a:pt x="1198522" y="90976"/>
                    <a:pt x="1198522" y="203200"/>
                  </a:cubicBezTo>
                  <a:cubicBezTo>
                    <a:pt x="1198522" y="315424"/>
                    <a:pt x="1107546" y="406400"/>
                    <a:pt x="995322"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5" name="TextBox 5"/>
            <p:cNvSpPr txBox="1"/>
            <p:nvPr/>
          </p:nvSpPr>
          <p:spPr>
            <a:xfrm>
              <a:off x="0" y="-38100"/>
              <a:ext cx="1198522"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2700000">
            <a:off x="7987392" y="-3975497"/>
            <a:ext cx="21638959" cy="8828861"/>
            <a:chOff x="0" y="0"/>
            <a:chExt cx="996060" cy="406400"/>
          </a:xfrm>
        </p:grpSpPr>
        <p:sp>
          <p:nvSpPr>
            <p:cNvPr id="7" name="Freeform 7"/>
            <p:cNvSpPr/>
            <p:nvPr/>
          </p:nvSpPr>
          <p:spPr>
            <a:xfrm>
              <a:off x="0" y="0"/>
              <a:ext cx="996060" cy="406400"/>
            </a:xfrm>
            <a:custGeom>
              <a:avLst/>
              <a:gdLst/>
              <a:ahLst/>
              <a:cxnLst/>
              <a:rect l="l" t="t" r="r" b="b"/>
              <a:pathLst>
                <a:path w="996060" h="406400">
                  <a:moveTo>
                    <a:pt x="792860" y="0"/>
                  </a:moveTo>
                  <a:cubicBezTo>
                    <a:pt x="905084" y="0"/>
                    <a:pt x="996060" y="90976"/>
                    <a:pt x="996060" y="203200"/>
                  </a:cubicBezTo>
                  <a:cubicBezTo>
                    <a:pt x="996060" y="315424"/>
                    <a:pt x="905084" y="406400"/>
                    <a:pt x="792860"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8" name="TextBox 8"/>
            <p:cNvSpPr txBox="1"/>
            <p:nvPr/>
          </p:nvSpPr>
          <p:spPr>
            <a:xfrm>
              <a:off x="0" y="-38100"/>
              <a:ext cx="996060"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329439" y="1033336"/>
            <a:ext cx="7912040" cy="7912009"/>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6589" r="-16589"/>
              </a:stretch>
            </a:blipFill>
          </p:spPr>
        </p:sp>
      </p:grpSp>
      <p:grpSp>
        <p:nvGrpSpPr>
          <p:cNvPr id="11" name="Group 11"/>
          <p:cNvGrpSpPr/>
          <p:nvPr/>
        </p:nvGrpSpPr>
        <p:grpSpPr>
          <a:xfrm rot="-2700000">
            <a:off x="10248393" y="-393996"/>
            <a:ext cx="3590199" cy="787992"/>
            <a:chOff x="0" y="0"/>
            <a:chExt cx="1851613" cy="406400"/>
          </a:xfrm>
        </p:grpSpPr>
        <p:sp>
          <p:nvSpPr>
            <p:cNvPr id="12" name="Freeform 12"/>
            <p:cNvSpPr/>
            <p:nvPr/>
          </p:nvSpPr>
          <p:spPr>
            <a:xfrm>
              <a:off x="0" y="0"/>
              <a:ext cx="1851613" cy="406400"/>
            </a:xfrm>
            <a:custGeom>
              <a:avLst/>
              <a:gdLst/>
              <a:ahLst/>
              <a:cxnLst/>
              <a:rect l="l" t="t" r="r" b="b"/>
              <a:pathLst>
                <a:path w="1851613" h="406400">
                  <a:moveTo>
                    <a:pt x="1648413" y="0"/>
                  </a:moveTo>
                  <a:cubicBezTo>
                    <a:pt x="1760637" y="0"/>
                    <a:pt x="1851613" y="90976"/>
                    <a:pt x="1851613" y="203200"/>
                  </a:cubicBezTo>
                  <a:cubicBezTo>
                    <a:pt x="1851613" y="315424"/>
                    <a:pt x="1760637" y="406400"/>
                    <a:pt x="1648413"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13" name="TextBox 13"/>
            <p:cNvSpPr txBox="1"/>
            <p:nvPr/>
          </p:nvSpPr>
          <p:spPr>
            <a:xfrm>
              <a:off x="0" y="-38100"/>
              <a:ext cx="1851613"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7074364" y="1028700"/>
            <a:ext cx="2069636" cy="206963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E66C"/>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7278253" y="1232590"/>
            <a:ext cx="1661857" cy="1661857"/>
          </a:xfrm>
          <a:custGeom>
            <a:avLst/>
            <a:gdLst/>
            <a:ahLst/>
            <a:cxnLst/>
            <a:rect l="l" t="t" r="r" b="b"/>
            <a:pathLst>
              <a:path w="1661857" h="1661857">
                <a:moveTo>
                  <a:pt x="0" y="0"/>
                </a:moveTo>
                <a:lnTo>
                  <a:pt x="1661857" y="0"/>
                </a:lnTo>
                <a:lnTo>
                  <a:pt x="1661857" y="1661857"/>
                </a:lnTo>
                <a:lnTo>
                  <a:pt x="0" y="1661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1028700" y="1460818"/>
            <a:ext cx="5948857" cy="2057400"/>
          </a:xfrm>
          <a:prstGeom prst="rect">
            <a:avLst/>
          </a:prstGeom>
        </p:spPr>
        <p:txBody>
          <a:bodyPr lIns="0" tIns="0" rIns="0" bIns="0" rtlCol="0" anchor="t">
            <a:spAutoFit/>
          </a:bodyPr>
          <a:lstStyle/>
          <a:p>
            <a:pPr algn="l">
              <a:lnSpc>
                <a:spcPts val="5400"/>
              </a:lnSpc>
            </a:pPr>
            <a:r>
              <a:rPr lang="en-US" sz="4500">
                <a:solidFill>
                  <a:srgbClr val="155976"/>
                </a:solidFill>
                <a:latin typeface="Montserrat Bold"/>
                <a:ea typeface="Montserrat Bold"/>
                <a:cs typeface="Montserrat Bold"/>
                <a:sym typeface="Montserrat Bold"/>
              </a:rPr>
              <a:t>PROJENİN SAĞLADIĞI ÇÖZÜM</a:t>
            </a:r>
          </a:p>
          <a:p>
            <a:pPr algn="l">
              <a:lnSpc>
                <a:spcPts val="5400"/>
              </a:lnSpc>
            </a:pPr>
            <a:endParaRPr lang="en-US" sz="4500">
              <a:solidFill>
                <a:srgbClr val="155976"/>
              </a:solidFill>
              <a:latin typeface="Montserrat Bold"/>
              <a:ea typeface="Montserrat Bold"/>
              <a:cs typeface="Montserrat Bold"/>
              <a:sym typeface="Montserrat Bold"/>
            </a:endParaRPr>
          </a:p>
        </p:txBody>
      </p:sp>
      <p:sp>
        <p:nvSpPr>
          <p:cNvPr id="19" name="TextBox 19"/>
          <p:cNvSpPr txBox="1"/>
          <p:nvPr/>
        </p:nvSpPr>
        <p:spPr>
          <a:xfrm>
            <a:off x="1028700" y="3792626"/>
            <a:ext cx="8509611" cy="4819650"/>
          </a:xfrm>
          <a:prstGeom prst="rect">
            <a:avLst/>
          </a:prstGeom>
        </p:spPr>
        <p:txBody>
          <a:bodyPr lIns="0" tIns="0" rIns="0" bIns="0" rtlCol="0" anchor="t">
            <a:spAutoFit/>
          </a:bodyPr>
          <a:lstStyle/>
          <a:p>
            <a:pPr algn="just">
              <a:lnSpc>
                <a:spcPts val="2999"/>
              </a:lnSpc>
            </a:pPr>
            <a:r>
              <a:rPr lang="en-US" sz="2499">
                <a:solidFill>
                  <a:srgbClr val="000000"/>
                </a:solidFill>
                <a:latin typeface="Montserrat Bold"/>
                <a:ea typeface="Montserrat Bold"/>
                <a:cs typeface="Montserrat Bold"/>
                <a:sym typeface="Montserrat Bold"/>
              </a:rPr>
              <a:t>Müşteri Geri Bildirimlerinin Önemi</a:t>
            </a:r>
          </a:p>
          <a:p>
            <a:pPr marL="539746" lvl="1" indent="-269873" algn="just">
              <a:lnSpc>
                <a:spcPts val="2999"/>
              </a:lnSpc>
              <a:buFont typeface="Arial"/>
              <a:buChar char="•"/>
            </a:pPr>
            <a:r>
              <a:rPr lang="en-US" sz="2499">
                <a:solidFill>
                  <a:srgbClr val="000000"/>
                </a:solidFill>
                <a:latin typeface="Montserrat"/>
                <a:ea typeface="Montserrat"/>
                <a:cs typeface="Montserrat"/>
                <a:sym typeface="Montserrat"/>
              </a:rPr>
              <a:t>Müşteri geri bildirimleri, bir firmanın sunduğu hizmet veya ürün hakkında doğrudan bilgi verir. Müşterilerin olumlu ya da olumsuz geri bildirimleri, firmanın güçlü ve zayıf yönlerini belirlemesine yardımcı olur. </a:t>
            </a:r>
          </a:p>
          <a:p>
            <a:pPr algn="just">
              <a:lnSpc>
                <a:spcPts val="2999"/>
              </a:lnSpc>
            </a:pPr>
            <a:endParaRPr lang="en-US" sz="2499">
              <a:solidFill>
                <a:srgbClr val="000000"/>
              </a:solidFill>
              <a:latin typeface="Montserrat"/>
              <a:ea typeface="Montserrat"/>
              <a:cs typeface="Montserrat"/>
              <a:sym typeface="Montserrat"/>
            </a:endParaRPr>
          </a:p>
          <a:p>
            <a:pPr algn="just">
              <a:lnSpc>
                <a:spcPts val="2999"/>
              </a:lnSpc>
            </a:pPr>
            <a:r>
              <a:rPr lang="en-US" sz="2499">
                <a:solidFill>
                  <a:srgbClr val="000000"/>
                </a:solidFill>
                <a:latin typeface="Montserrat Bold"/>
                <a:ea typeface="Montserrat Bold"/>
                <a:cs typeface="Montserrat Bold"/>
                <a:sym typeface="Montserrat Bold"/>
              </a:rPr>
              <a:t>Hizmet ve Ürün Kalitesinin İyileştirilmesi:</a:t>
            </a:r>
          </a:p>
          <a:p>
            <a:pPr marL="539746" lvl="1" indent="-269873" algn="just">
              <a:lnSpc>
                <a:spcPts val="2999"/>
              </a:lnSpc>
              <a:buFont typeface="Arial"/>
              <a:buChar char="•"/>
            </a:pPr>
            <a:r>
              <a:rPr lang="en-US" sz="2499">
                <a:solidFill>
                  <a:srgbClr val="000000"/>
                </a:solidFill>
                <a:latin typeface="Montserrat"/>
                <a:ea typeface="Montserrat"/>
                <a:cs typeface="Montserrat"/>
                <a:sym typeface="Montserrat"/>
              </a:rPr>
              <a:t>Müşteri geri bildirimlerini doğru bir şekilde analiz eden firmalar, hangi alanlarda iyileştirme yapmaları gerektiğini belirleyebilir.</a:t>
            </a:r>
          </a:p>
          <a:p>
            <a:pPr algn="just">
              <a:lnSpc>
                <a:spcPts val="2999"/>
              </a:lnSpc>
            </a:pPr>
            <a:endParaRPr lang="en-US" sz="2499">
              <a:solidFill>
                <a:srgbClr val="000000"/>
              </a:solidFill>
              <a:latin typeface="Montserrat"/>
              <a:ea typeface="Montserrat"/>
              <a:cs typeface="Montserrat"/>
              <a:sym typeface="Montserrat"/>
            </a:endParaRPr>
          </a:p>
          <a:p>
            <a:pPr algn="just">
              <a:lnSpc>
                <a:spcPts val="2999"/>
              </a:lnSpc>
            </a:pPr>
            <a:endParaRPr lang="en-US" sz="2499">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66" y="-50101"/>
            <a:ext cx="18363466" cy="10337101"/>
          </a:xfrm>
          <a:custGeom>
            <a:avLst/>
            <a:gdLst/>
            <a:ahLst/>
            <a:cxnLst/>
            <a:rect l="l" t="t" r="r" b="b"/>
            <a:pathLst>
              <a:path w="18363466" h="10337101">
                <a:moveTo>
                  <a:pt x="0" y="0"/>
                </a:moveTo>
                <a:lnTo>
                  <a:pt x="18363466" y="0"/>
                </a:lnTo>
                <a:lnTo>
                  <a:pt x="18363466" y="10337101"/>
                </a:lnTo>
                <a:lnTo>
                  <a:pt x="0" y="10337101"/>
                </a:lnTo>
                <a:lnTo>
                  <a:pt x="0" y="0"/>
                </a:lnTo>
                <a:close/>
              </a:path>
            </a:pathLst>
          </a:custGeom>
          <a:blipFill>
            <a:blip r:embed="rId2"/>
            <a:stretch>
              <a:fillRect/>
            </a:stretch>
          </a:blipFill>
        </p:spPr>
      </p:sp>
      <p:grpSp>
        <p:nvGrpSpPr>
          <p:cNvPr id="3" name="Group 3"/>
          <p:cNvGrpSpPr/>
          <p:nvPr/>
        </p:nvGrpSpPr>
        <p:grpSpPr>
          <a:xfrm rot="-8674777">
            <a:off x="11371929" y="6617144"/>
            <a:ext cx="8344313" cy="3892465"/>
            <a:chOff x="0" y="0"/>
            <a:chExt cx="871204" cy="406400"/>
          </a:xfrm>
        </p:grpSpPr>
        <p:sp>
          <p:nvSpPr>
            <p:cNvPr id="4" name="Freeform 4"/>
            <p:cNvSpPr/>
            <p:nvPr/>
          </p:nvSpPr>
          <p:spPr>
            <a:xfrm>
              <a:off x="0" y="0"/>
              <a:ext cx="871204" cy="406400"/>
            </a:xfrm>
            <a:custGeom>
              <a:avLst/>
              <a:gdLst/>
              <a:ahLst/>
              <a:cxnLst/>
              <a:rect l="l" t="t" r="r" b="b"/>
              <a:pathLst>
                <a:path w="871204" h="406400">
                  <a:moveTo>
                    <a:pt x="668004" y="0"/>
                  </a:moveTo>
                  <a:cubicBezTo>
                    <a:pt x="780228" y="0"/>
                    <a:pt x="871204" y="90976"/>
                    <a:pt x="871204" y="203200"/>
                  </a:cubicBezTo>
                  <a:cubicBezTo>
                    <a:pt x="871204" y="315424"/>
                    <a:pt x="780228" y="406400"/>
                    <a:pt x="668004"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5" name="TextBox 5"/>
            <p:cNvSpPr txBox="1"/>
            <p:nvPr/>
          </p:nvSpPr>
          <p:spPr>
            <a:xfrm>
              <a:off x="0" y="-38100"/>
              <a:ext cx="871204" cy="44450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rot="2700000">
            <a:off x="5909921" y="-1360687"/>
            <a:ext cx="13375601" cy="3892465"/>
            <a:chOff x="0" y="0"/>
            <a:chExt cx="1396504" cy="406400"/>
          </a:xfrm>
        </p:grpSpPr>
        <p:sp>
          <p:nvSpPr>
            <p:cNvPr id="7" name="Freeform 7"/>
            <p:cNvSpPr/>
            <p:nvPr/>
          </p:nvSpPr>
          <p:spPr>
            <a:xfrm>
              <a:off x="0" y="0"/>
              <a:ext cx="1396504" cy="406400"/>
            </a:xfrm>
            <a:custGeom>
              <a:avLst/>
              <a:gdLst/>
              <a:ahLst/>
              <a:cxnLst/>
              <a:rect l="l" t="t" r="r" b="b"/>
              <a:pathLst>
                <a:path w="1396504" h="406400">
                  <a:moveTo>
                    <a:pt x="1193304" y="0"/>
                  </a:moveTo>
                  <a:cubicBezTo>
                    <a:pt x="1305529" y="0"/>
                    <a:pt x="1396504" y="90976"/>
                    <a:pt x="1396504" y="203200"/>
                  </a:cubicBezTo>
                  <a:cubicBezTo>
                    <a:pt x="1396504" y="315424"/>
                    <a:pt x="1305529" y="406400"/>
                    <a:pt x="1193304"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8" name="TextBox 8"/>
            <p:cNvSpPr txBox="1"/>
            <p:nvPr/>
          </p:nvSpPr>
          <p:spPr>
            <a:xfrm>
              <a:off x="0" y="-38100"/>
              <a:ext cx="1396504" cy="444500"/>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0289237" y="1144119"/>
            <a:ext cx="7998763" cy="79987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573718" y="1428614"/>
            <a:ext cx="7429801" cy="7429771"/>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1219" b="-1219"/>
              </a:stretch>
            </a:blipFill>
          </p:spPr>
        </p:sp>
      </p:grpSp>
      <p:grpSp>
        <p:nvGrpSpPr>
          <p:cNvPr id="14" name="Group 14"/>
          <p:cNvGrpSpPr/>
          <p:nvPr/>
        </p:nvGrpSpPr>
        <p:grpSpPr>
          <a:xfrm rot="-2700000">
            <a:off x="-1642877" y="66402"/>
            <a:ext cx="3641249" cy="1183181"/>
            <a:chOff x="0" y="0"/>
            <a:chExt cx="1250699" cy="406400"/>
          </a:xfrm>
        </p:grpSpPr>
        <p:sp>
          <p:nvSpPr>
            <p:cNvPr id="15" name="Freeform 15"/>
            <p:cNvSpPr/>
            <p:nvPr/>
          </p:nvSpPr>
          <p:spPr>
            <a:xfrm>
              <a:off x="0" y="0"/>
              <a:ext cx="1250699" cy="406400"/>
            </a:xfrm>
            <a:custGeom>
              <a:avLst/>
              <a:gdLst/>
              <a:ahLst/>
              <a:cxnLst/>
              <a:rect l="l" t="t" r="r" b="b"/>
              <a:pathLst>
                <a:path w="1250699" h="406400">
                  <a:moveTo>
                    <a:pt x="1047499" y="0"/>
                  </a:moveTo>
                  <a:cubicBezTo>
                    <a:pt x="1159723" y="0"/>
                    <a:pt x="1250699" y="90976"/>
                    <a:pt x="1250699" y="203200"/>
                  </a:cubicBezTo>
                  <a:cubicBezTo>
                    <a:pt x="1250699" y="315424"/>
                    <a:pt x="1159723" y="406400"/>
                    <a:pt x="1047499"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16" name="TextBox 16"/>
            <p:cNvSpPr txBox="1"/>
            <p:nvPr/>
          </p:nvSpPr>
          <p:spPr>
            <a:xfrm>
              <a:off x="0" y="-38100"/>
              <a:ext cx="1250699"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387965" y="162517"/>
            <a:ext cx="990953" cy="99095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5976"/>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25486" y="1773137"/>
            <a:ext cx="9488278" cy="1190625"/>
          </a:xfrm>
          <a:prstGeom prst="rect">
            <a:avLst/>
          </a:prstGeom>
        </p:spPr>
        <p:txBody>
          <a:bodyPr lIns="0" tIns="0" rIns="0" bIns="0" rtlCol="0" anchor="t">
            <a:spAutoFit/>
          </a:bodyPr>
          <a:lstStyle/>
          <a:p>
            <a:pPr algn="l">
              <a:lnSpc>
                <a:spcPts val="4799"/>
              </a:lnSpc>
            </a:pPr>
            <a:r>
              <a:rPr lang="en-US" sz="3999">
                <a:solidFill>
                  <a:srgbClr val="155976"/>
                </a:solidFill>
                <a:latin typeface="Montserrat Bold"/>
                <a:ea typeface="Montserrat Bold"/>
                <a:cs typeface="Montserrat Bold"/>
                <a:sym typeface="Montserrat Bold"/>
              </a:rPr>
              <a:t>PROJENİN SAĞLADIĞI ÇÖZÜM</a:t>
            </a:r>
          </a:p>
          <a:p>
            <a:pPr algn="l">
              <a:lnSpc>
                <a:spcPts val="4799"/>
              </a:lnSpc>
            </a:pPr>
            <a:endParaRPr lang="en-US" sz="3999">
              <a:solidFill>
                <a:srgbClr val="155976"/>
              </a:solidFill>
              <a:latin typeface="Montserrat Bold"/>
              <a:ea typeface="Montserrat Bold"/>
              <a:cs typeface="Montserrat Bold"/>
              <a:sym typeface="Montserrat Bold"/>
            </a:endParaRPr>
          </a:p>
        </p:txBody>
      </p:sp>
      <p:sp>
        <p:nvSpPr>
          <p:cNvPr id="21" name="TextBox 21"/>
          <p:cNvSpPr txBox="1"/>
          <p:nvPr/>
        </p:nvSpPr>
        <p:spPr>
          <a:xfrm>
            <a:off x="425486" y="2800350"/>
            <a:ext cx="9488278" cy="4686300"/>
          </a:xfrm>
          <a:prstGeom prst="rect">
            <a:avLst/>
          </a:prstGeom>
        </p:spPr>
        <p:txBody>
          <a:bodyPr lIns="0" tIns="0" rIns="0" bIns="0" rtlCol="0" anchor="t">
            <a:spAutoFit/>
          </a:bodyPr>
          <a:lstStyle/>
          <a:p>
            <a:pPr algn="just">
              <a:lnSpc>
                <a:spcPts val="3089"/>
              </a:lnSpc>
            </a:pPr>
            <a:endParaRPr/>
          </a:p>
          <a:p>
            <a:pPr algn="just">
              <a:lnSpc>
                <a:spcPts val="3089"/>
              </a:lnSpc>
            </a:pPr>
            <a:r>
              <a:rPr lang="en-US" sz="2574">
                <a:solidFill>
                  <a:srgbClr val="000000"/>
                </a:solidFill>
                <a:latin typeface="Montserrat Bold"/>
                <a:ea typeface="Montserrat Bold"/>
                <a:cs typeface="Montserrat Bold"/>
                <a:sym typeface="Montserrat Bold"/>
              </a:rPr>
              <a:t>Müşteri İlişkilerinin Güçlendirilmesi:</a:t>
            </a:r>
          </a:p>
          <a:p>
            <a:pPr marL="555900" lvl="1" indent="-277950" algn="just">
              <a:lnSpc>
                <a:spcPts val="3089"/>
              </a:lnSpc>
              <a:buFont typeface="Arial"/>
              <a:buChar char="•"/>
            </a:pPr>
            <a:r>
              <a:rPr lang="en-US" sz="2574">
                <a:solidFill>
                  <a:srgbClr val="000000"/>
                </a:solidFill>
                <a:latin typeface="Montserrat"/>
                <a:ea typeface="Montserrat"/>
                <a:cs typeface="Montserrat"/>
                <a:sym typeface="Montserrat"/>
              </a:rPr>
              <a:t>Müşteri geri bildirimlerini dikkate alan ve bu geri bildirimlere göre harekete geçen firmalar, müşterileriyle daha güçlü ilişkiler kurar. </a:t>
            </a:r>
          </a:p>
          <a:p>
            <a:pPr algn="just">
              <a:lnSpc>
                <a:spcPts val="3089"/>
              </a:lnSpc>
            </a:pPr>
            <a:r>
              <a:rPr lang="en-US" sz="2574">
                <a:solidFill>
                  <a:srgbClr val="000000"/>
                </a:solidFill>
                <a:latin typeface="Montserrat Bold"/>
                <a:ea typeface="Montserrat Bold"/>
                <a:cs typeface="Montserrat Bold"/>
                <a:sym typeface="Montserrat Bold"/>
              </a:rPr>
              <a:t>Rekabet Üstünlüğü Sağlanması:</a:t>
            </a:r>
          </a:p>
          <a:p>
            <a:pPr marL="555900" lvl="1" indent="-277950" algn="just">
              <a:lnSpc>
                <a:spcPts val="3089"/>
              </a:lnSpc>
              <a:buFont typeface="Arial"/>
              <a:buChar char="•"/>
            </a:pPr>
            <a:r>
              <a:rPr lang="en-US" sz="2574">
                <a:solidFill>
                  <a:srgbClr val="000000"/>
                </a:solidFill>
                <a:latin typeface="Montserrat"/>
                <a:ea typeface="Montserrat"/>
                <a:cs typeface="Montserrat"/>
                <a:sym typeface="Montserrat"/>
              </a:rPr>
              <a:t>Müşteri geri bildirimlerine dayalı iyileştirmeler yapan firmalar, rakiplerine karşı avantaj elde eder. Müşteri odaklı bir yaklaşım benimseyen firmalar, piyasa koşullarına daha hızlı adapte olabilir ve rekabet üstünlüğü sağlar.</a:t>
            </a:r>
          </a:p>
          <a:p>
            <a:pPr algn="just">
              <a:lnSpc>
                <a:spcPts val="3089"/>
              </a:lnSpc>
            </a:pPr>
            <a:endParaRPr lang="en-US" sz="2574">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1339473">
            <a:off x="12361872" y="4616537"/>
            <a:ext cx="7445545" cy="569908"/>
            <a:chOff x="0" y="0"/>
            <a:chExt cx="5309404" cy="406400"/>
          </a:xfrm>
        </p:grpSpPr>
        <p:sp>
          <p:nvSpPr>
            <p:cNvPr id="4" name="Freeform 4"/>
            <p:cNvSpPr/>
            <p:nvPr/>
          </p:nvSpPr>
          <p:spPr>
            <a:xfrm>
              <a:off x="0" y="0"/>
              <a:ext cx="5309404" cy="406400"/>
            </a:xfrm>
            <a:custGeom>
              <a:avLst/>
              <a:gdLst/>
              <a:ahLst/>
              <a:cxnLst/>
              <a:rect l="l" t="t" r="r" b="b"/>
              <a:pathLst>
                <a:path w="5309404" h="406400">
                  <a:moveTo>
                    <a:pt x="5106204" y="0"/>
                  </a:moveTo>
                  <a:cubicBezTo>
                    <a:pt x="5218429" y="0"/>
                    <a:pt x="5309404" y="90976"/>
                    <a:pt x="5309404" y="203200"/>
                  </a:cubicBezTo>
                  <a:cubicBezTo>
                    <a:pt x="5309404" y="315424"/>
                    <a:pt x="5218429" y="406400"/>
                    <a:pt x="5106204"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5" name="TextBox 5"/>
            <p:cNvSpPr txBox="1"/>
            <p:nvPr/>
          </p:nvSpPr>
          <p:spPr>
            <a:xfrm>
              <a:off x="0" y="-38100"/>
              <a:ext cx="5309404" cy="444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1245897">
            <a:off x="5421228" y="4673074"/>
            <a:ext cx="7445545" cy="569908"/>
            <a:chOff x="0" y="0"/>
            <a:chExt cx="5309404" cy="406400"/>
          </a:xfrm>
        </p:grpSpPr>
        <p:sp>
          <p:nvSpPr>
            <p:cNvPr id="7" name="Freeform 7"/>
            <p:cNvSpPr/>
            <p:nvPr/>
          </p:nvSpPr>
          <p:spPr>
            <a:xfrm>
              <a:off x="0" y="0"/>
              <a:ext cx="5309404" cy="406400"/>
            </a:xfrm>
            <a:custGeom>
              <a:avLst/>
              <a:gdLst/>
              <a:ahLst/>
              <a:cxnLst/>
              <a:rect l="l" t="t" r="r" b="b"/>
              <a:pathLst>
                <a:path w="5309404" h="406400">
                  <a:moveTo>
                    <a:pt x="5106204" y="0"/>
                  </a:moveTo>
                  <a:cubicBezTo>
                    <a:pt x="5218429" y="0"/>
                    <a:pt x="5309404" y="90976"/>
                    <a:pt x="5309404" y="203200"/>
                  </a:cubicBezTo>
                  <a:cubicBezTo>
                    <a:pt x="5309404" y="315424"/>
                    <a:pt x="5218429" y="406400"/>
                    <a:pt x="5106204"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8" name="TextBox 8"/>
            <p:cNvSpPr txBox="1"/>
            <p:nvPr/>
          </p:nvSpPr>
          <p:spPr>
            <a:xfrm>
              <a:off x="0" y="-38100"/>
              <a:ext cx="5309404"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133856">
            <a:off x="-1399214" y="4596029"/>
            <a:ext cx="7445545" cy="569908"/>
            <a:chOff x="0" y="0"/>
            <a:chExt cx="5309404" cy="406400"/>
          </a:xfrm>
        </p:grpSpPr>
        <p:sp>
          <p:nvSpPr>
            <p:cNvPr id="10" name="Freeform 10"/>
            <p:cNvSpPr/>
            <p:nvPr/>
          </p:nvSpPr>
          <p:spPr>
            <a:xfrm>
              <a:off x="0" y="0"/>
              <a:ext cx="5309404" cy="406400"/>
            </a:xfrm>
            <a:custGeom>
              <a:avLst/>
              <a:gdLst/>
              <a:ahLst/>
              <a:cxnLst/>
              <a:rect l="l" t="t" r="r" b="b"/>
              <a:pathLst>
                <a:path w="5309404" h="406400">
                  <a:moveTo>
                    <a:pt x="5106204" y="0"/>
                  </a:moveTo>
                  <a:cubicBezTo>
                    <a:pt x="5218429" y="0"/>
                    <a:pt x="5309404" y="90976"/>
                    <a:pt x="5309404" y="203200"/>
                  </a:cubicBezTo>
                  <a:cubicBezTo>
                    <a:pt x="5309404" y="315424"/>
                    <a:pt x="5218429" y="406400"/>
                    <a:pt x="5106204"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11" name="TextBox 11"/>
            <p:cNvSpPr txBox="1"/>
            <p:nvPr/>
          </p:nvSpPr>
          <p:spPr>
            <a:xfrm>
              <a:off x="0" y="-38100"/>
              <a:ext cx="5309404"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700000">
            <a:off x="16255121" y="-656271"/>
            <a:ext cx="2589595" cy="568375"/>
            <a:chOff x="0" y="0"/>
            <a:chExt cx="1851613" cy="406400"/>
          </a:xfrm>
        </p:grpSpPr>
        <p:sp>
          <p:nvSpPr>
            <p:cNvPr id="13" name="Freeform 13"/>
            <p:cNvSpPr/>
            <p:nvPr/>
          </p:nvSpPr>
          <p:spPr>
            <a:xfrm>
              <a:off x="0" y="0"/>
              <a:ext cx="1851613" cy="406400"/>
            </a:xfrm>
            <a:custGeom>
              <a:avLst/>
              <a:gdLst/>
              <a:ahLst/>
              <a:cxnLst/>
              <a:rect l="l" t="t" r="r" b="b"/>
              <a:pathLst>
                <a:path w="1851613" h="406400">
                  <a:moveTo>
                    <a:pt x="1648413" y="0"/>
                  </a:moveTo>
                  <a:cubicBezTo>
                    <a:pt x="1760637" y="0"/>
                    <a:pt x="1851613" y="90976"/>
                    <a:pt x="1851613" y="203200"/>
                  </a:cubicBezTo>
                  <a:cubicBezTo>
                    <a:pt x="1851613" y="315424"/>
                    <a:pt x="1760637" y="406400"/>
                    <a:pt x="1648413"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14" name="TextBox 14"/>
            <p:cNvSpPr txBox="1"/>
            <p:nvPr/>
          </p:nvSpPr>
          <p:spPr>
            <a:xfrm>
              <a:off x="0" y="-38100"/>
              <a:ext cx="1851613"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8100000">
            <a:off x="-1437707" y="-212656"/>
            <a:ext cx="3590199" cy="787992"/>
            <a:chOff x="0" y="0"/>
            <a:chExt cx="1851613" cy="406400"/>
          </a:xfrm>
        </p:grpSpPr>
        <p:sp>
          <p:nvSpPr>
            <p:cNvPr id="16" name="Freeform 16"/>
            <p:cNvSpPr/>
            <p:nvPr/>
          </p:nvSpPr>
          <p:spPr>
            <a:xfrm>
              <a:off x="0" y="0"/>
              <a:ext cx="1851613" cy="406400"/>
            </a:xfrm>
            <a:custGeom>
              <a:avLst/>
              <a:gdLst/>
              <a:ahLst/>
              <a:cxnLst/>
              <a:rect l="l" t="t" r="r" b="b"/>
              <a:pathLst>
                <a:path w="1851613" h="406400">
                  <a:moveTo>
                    <a:pt x="1648413" y="0"/>
                  </a:moveTo>
                  <a:cubicBezTo>
                    <a:pt x="1760637" y="0"/>
                    <a:pt x="1851613" y="90976"/>
                    <a:pt x="1851613" y="203200"/>
                  </a:cubicBezTo>
                  <a:cubicBezTo>
                    <a:pt x="1851613" y="315424"/>
                    <a:pt x="1760637" y="406400"/>
                    <a:pt x="1648413"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17" name="TextBox 17"/>
            <p:cNvSpPr txBox="1"/>
            <p:nvPr/>
          </p:nvSpPr>
          <p:spPr>
            <a:xfrm>
              <a:off x="0" y="-38100"/>
              <a:ext cx="1851613"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8100000">
            <a:off x="-320593" y="-598256"/>
            <a:ext cx="2390489" cy="524675"/>
            <a:chOff x="0" y="0"/>
            <a:chExt cx="1851613" cy="406400"/>
          </a:xfrm>
        </p:grpSpPr>
        <p:sp>
          <p:nvSpPr>
            <p:cNvPr id="19" name="Freeform 19"/>
            <p:cNvSpPr/>
            <p:nvPr/>
          </p:nvSpPr>
          <p:spPr>
            <a:xfrm>
              <a:off x="0" y="0"/>
              <a:ext cx="1851613" cy="406400"/>
            </a:xfrm>
            <a:custGeom>
              <a:avLst/>
              <a:gdLst/>
              <a:ahLst/>
              <a:cxnLst/>
              <a:rect l="l" t="t" r="r" b="b"/>
              <a:pathLst>
                <a:path w="1851613" h="406400">
                  <a:moveTo>
                    <a:pt x="1648413" y="0"/>
                  </a:moveTo>
                  <a:cubicBezTo>
                    <a:pt x="1760637" y="0"/>
                    <a:pt x="1851613" y="90976"/>
                    <a:pt x="1851613" y="203200"/>
                  </a:cubicBezTo>
                  <a:cubicBezTo>
                    <a:pt x="1851613" y="315424"/>
                    <a:pt x="1760637" y="406400"/>
                    <a:pt x="1648413"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20" name="TextBox 20"/>
            <p:cNvSpPr txBox="1"/>
            <p:nvPr/>
          </p:nvSpPr>
          <p:spPr>
            <a:xfrm>
              <a:off x="0" y="-38100"/>
              <a:ext cx="1851613" cy="444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548964" y="2019388"/>
            <a:ext cx="15423050" cy="6711527"/>
          </a:xfrm>
          <a:custGeom>
            <a:avLst/>
            <a:gdLst/>
            <a:ahLst/>
            <a:cxnLst/>
            <a:rect l="l" t="t" r="r" b="b"/>
            <a:pathLst>
              <a:path w="15423050" h="6711527">
                <a:moveTo>
                  <a:pt x="0" y="0"/>
                </a:moveTo>
                <a:lnTo>
                  <a:pt x="15423050" y="0"/>
                </a:lnTo>
                <a:lnTo>
                  <a:pt x="15423050" y="6711527"/>
                </a:lnTo>
                <a:lnTo>
                  <a:pt x="0" y="6711527"/>
                </a:lnTo>
                <a:lnTo>
                  <a:pt x="0" y="0"/>
                </a:lnTo>
                <a:close/>
              </a:path>
            </a:pathLst>
          </a:custGeom>
          <a:blipFill>
            <a:blip r:embed="rId3"/>
            <a:stretch>
              <a:fillRect/>
            </a:stretch>
          </a:blipFill>
        </p:spPr>
      </p:sp>
      <p:sp>
        <p:nvSpPr>
          <p:cNvPr id="22" name="TextBox 22"/>
          <p:cNvSpPr txBox="1"/>
          <p:nvPr/>
        </p:nvSpPr>
        <p:spPr>
          <a:xfrm>
            <a:off x="3966975" y="1028700"/>
            <a:ext cx="10354051" cy="1371600"/>
          </a:xfrm>
          <a:prstGeom prst="rect">
            <a:avLst/>
          </a:prstGeom>
        </p:spPr>
        <p:txBody>
          <a:bodyPr lIns="0" tIns="0" rIns="0" bIns="0" rtlCol="0" anchor="t">
            <a:spAutoFit/>
          </a:bodyPr>
          <a:lstStyle/>
          <a:p>
            <a:pPr algn="ctr">
              <a:lnSpc>
                <a:spcPts val="5400"/>
              </a:lnSpc>
            </a:pPr>
            <a:r>
              <a:rPr lang="en-US" sz="4500">
                <a:solidFill>
                  <a:srgbClr val="155976"/>
                </a:solidFill>
                <a:latin typeface="Montserrat Bold"/>
                <a:ea typeface="Montserrat Bold"/>
                <a:cs typeface="Montserrat Bold"/>
                <a:sym typeface="Montserrat Bold"/>
              </a:rPr>
              <a:t>PROJE İŞ AKIŞI</a:t>
            </a:r>
          </a:p>
          <a:p>
            <a:pPr algn="ctr">
              <a:lnSpc>
                <a:spcPts val="5400"/>
              </a:lnSpc>
            </a:pPr>
            <a:endParaRPr lang="en-US" sz="4500">
              <a:solidFill>
                <a:srgbClr val="155976"/>
              </a:solidFill>
              <a:latin typeface="Montserrat Bold"/>
              <a:ea typeface="Montserrat Bold"/>
              <a:cs typeface="Montserrat Bold"/>
              <a:sym typeface="Montserrat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68" y="0"/>
            <a:ext cx="18281232" cy="10290810"/>
          </a:xfrm>
          <a:custGeom>
            <a:avLst/>
            <a:gdLst/>
            <a:ahLst/>
            <a:cxnLst/>
            <a:rect l="l" t="t" r="r" b="b"/>
            <a:pathLst>
              <a:path w="18281232" h="10290810">
                <a:moveTo>
                  <a:pt x="0" y="0"/>
                </a:moveTo>
                <a:lnTo>
                  <a:pt x="18281232" y="0"/>
                </a:lnTo>
                <a:lnTo>
                  <a:pt x="18281232" y="10290810"/>
                </a:lnTo>
                <a:lnTo>
                  <a:pt x="0" y="10290810"/>
                </a:lnTo>
                <a:lnTo>
                  <a:pt x="0" y="0"/>
                </a:lnTo>
                <a:close/>
              </a:path>
            </a:pathLst>
          </a:custGeom>
          <a:blipFill>
            <a:blip r:embed="rId2"/>
            <a:stretch>
              <a:fillRect/>
            </a:stretch>
          </a:blipFill>
        </p:spPr>
      </p:sp>
      <p:grpSp>
        <p:nvGrpSpPr>
          <p:cNvPr id="3" name="Group 3"/>
          <p:cNvGrpSpPr/>
          <p:nvPr/>
        </p:nvGrpSpPr>
        <p:grpSpPr>
          <a:xfrm rot="-8674777">
            <a:off x="10388521" y="7142728"/>
            <a:ext cx="11298064" cy="3795670"/>
            <a:chOff x="0" y="0"/>
            <a:chExt cx="1209676" cy="406400"/>
          </a:xfrm>
        </p:grpSpPr>
        <p:sp>
          <p:nvSpPr>
            <p:cNvPr id="4" name="Freeform 4"/>
            <p:cNvSpPr/>
            <p:nvPr/>
          </p:nvSpPr>
          <p:spPr>
            <a:xfrm>
              <a:off x="0" y="0"/>
              <a:ext cx="1209676" cy="406400"/>
            </a:xfrm>
            <a:custGeom>
              <a:avLst/>
              <a:gdLst/>
              <a:ahLst/>
              <a:cxnLst/>
              <a:rect l="l" t="t" r="r" b="b"/>
              <a:pathLst>
                <a:path w="1209676" h="406400">
                  <a:moveTo>
                    <a:pt x="1006476" y="0"/>
                  </a:moveTo>
                  <a:cubicBezTo>
                    <a:pt x="1118701" y="0"/>
                    <a:pt x="1209676" y="90976"/>
                    <a:pt x="1209676" y="203200"/>
                  </a:cubicBezTo>
                  <a:cubicBezTo>
                    <a:pt x="1209676" y="315424"/>
                    <a:pt x="1118701" y="406400"/>
                    <a:pt x="1006476"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5" name="TextBox 5"/>
            <p:cNvSpPr txBox="1"/>
            <p:nvPr/>
          </p:nvSpPr>
          <p:spPr>
            <a:xfrm>
              <a:off x="0" y="-38100"/>
              <a:ext cx="1209676" cy="44450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rot="8179716">
            <a:off x="8996977" y="-1935035"/>
            <a:ext cx="16524647" cy="8262323"/>
            <a:chOff x="0" y="0"/>
            <a:chExt cx="812800" cy="406400"/>
          </a:xfrm>
        </p:grpSpPr>
        <p:sp>
          <p:nvSpPr>
            <p:cNvPr id="7" name="Freeform 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155976"/>
            </a:solidFill>
          </p:spPr>
        </p:sp>
        <p:sp>
          <p:nvSpPr>
            <p:cNvPr id="8" name="TextBox 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476979" y="1390514"/>
            <a:ext cx="7429801" cy="7429771"/>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5894" r="-22780"/>
              </a:stretch>
            </a:blipFill>
          </p:spPr>
        </p:sp>
      </p:grpSp>
      <p:grpSp>
        <p:nvGrpSpPr>
          <p:cNvPr id="11" name="Group 11"/>
          <p:cNvGrpSpPr/>
          <p:nvPr/>
        </p:nvGrpSpPr>
        <p:grpSpPr>
          <a:xfrm rot="-2700000">
            <a:off x="11381335" y="-706538"/>
            <a:ext cx="3568687" cy="663335"/>
            <a:chOff x="0" y="0"/>
            <a:chExt cx="2186397" cy="406400"/>
          </a:xfrm>
        </p:grpSpPr>
        <p:sp>
          <p:nvSpPr>
            <p:cNvPr id="12" name="Freeform 12"/>
            <p:cNvSpPr/>
            <p:nvPr/>
          </p:nvSpPr>
          <p:spPr>
            <a:xfrm>
              <a:off x="0" y="0"/>
              <a:ext cx="2186397" cy="406400"/>
            </a:xfrm>
            <a:custGeom>
              <a:avLst/>
              <a:gdLst/>
              <a:ahLst/>
              <a:cxnLst/>
              <a:rect l="l" t="t" r="r" b="b"/>
              <a:pathLst>
                <a:path w="2186397" h="406400">
                  <a:moveTo>
                    <a:pt x="1983197" y="0"/>
                  </a:moveTo>
                  <a:cubicBezTo>
                    <a:pt x="2095422" y="0"/>
                    <a:pt x="2186397" y="90976"/>
                    <a:pt x="2186397" y="203200"/>
                  </a:cubicBezTo>
                  <a:cubicBezTo>
                    <a:pt x="2186397" y="315424"/>
                    <a:pt x="2095422" y="406400"/>
                    <a:pt x="1983197" y="406400"/>
                  </a:cubicBezTo>
                  <a:lnTo>
                    <a:pt x="203200" y="406400"/>
                  </a:lnTo>
                  <a:cubicBezTo>
                    <a:pt x="90976" y="406400"/>
                    <a:pt x="0" y="315424"/>
                    <a:pt x="0" y="203200"/>
                  </a:cubicBezTo>
                  <a:cubicBezTo>
                    <a:pt x="0" y="90976"/>
                    <a:pt x="90976" y="0"/>
                    <a:pt x="203200" y="0"/>
                  </a:cubicBezTo>
                  <a:close/>
                </a:path>
              </a:pathLst>
            </a:custGeom>
            <a:solidFill>
              <a:srgbClr val="9AE66C"/>
            </a:solidFill>
          </p:spPr>
        </p:sp>
        <p:sp>
          <p:nvSpPr>
            <p:cNvPr id="13" name="TextBox 13"/>
            <p:cNvSpPr txBox="1"/>
            <p:nvPr/>
          </p:nvSpPr>
          <p:spPr>
            <a:xfrm>
              <a:off x="0" y="-38100"/>
              <a:ext cx="2186397" cy="444500"/>
            </a:xfrm>
            <a:prstGeom prst="rect">
              <a:avLst/>
            </a:prstGeom>
          </p:spPr>
          <p:txBody>
            <a:bodyPr lIns="50800" tIns="50800" rIns="50800" bIns="50800" rtlCol="0" anchor="ctr"/>
            <a:lstStyle/>
            <a:p>
              <a:pPr algn="ctr">
                <a:lnSpc>
                  <a:spcPts val="2799"/>
                </a:lnSpc>
              </a:pPr>
              <a:endParaRPr/>
            </a:p>
          </p:txBody>
        </p:sp>
      </p:grpSp>
      <p:sp>
        <p:nvSpPr>
          <p:cNvPr id="14" name="TextBox 14"/>
          <p:cNvSpPr txBox="1"/>
          <p:nvPr/>
        </p:nvSpPr>
        <p:spPr>
          <a:xfrm>
            <a:off x="1028700" y="1400039"/>
            <a:ext cx="7904241" cy="590550"/>
          </a:xfrm>
          <a:prstGeom prst="rect">
            <a:avLst/>
          </a:prstGeom>
        </p:spPr>
        <p:txBody>
          <a:bodyPr lIns="0" tIns="0" rIns="0" bIns="0" rtlCol="0" anchor="t">
            <a:spAutoFit/>
          </a:bodyPr>
          <a:lstStyle/>
          <a:p>
            <a:pPr algn="l">
              <a:lnSpc>
                <a:spcPts val="4799"/>
              </a:lnSpc>
            </a:pPr>
            <a:r>
              <a:rPr lang="en-US" sz="3999">
                <a:solidFill>
                  <a:srgbClr val="155976"/>
                </a:solidFill>
                <a:latin typeface="Montserrat Bold"/>
                <a:ea typeface="Montserrat Bold"/>
                <a:cs typeface="Montserrat Bold"/>
                <a:sym typeface="Montserrat Bold"/>
              </a:rPr>
              <a:t>VERİ ETİKETLENDİRME</a:t>
            </a:r>
          </a:p>
        </p:txBody>
      </p:sp>
      <p:sp>
        <p:nvSpPr>
          <p:cNvPr id="15" name="TextBox 15"/>
          <p:cNvSpPr txBox="1"/>
          <p:nvPr/>
        </p:nvSpPr>
        <p:spPr>
          <a:xfrm>
            <a:off x="545123" y="2467541"/>
            <a:ext cx="9448279" cy="6128507"/>
          </a:xfrm>
          <a:prstGeom prst="rect">
            <a:avLst/>
          </a:prstGeom>
        </p:spPr>
        <p:txBody>
          <a:bodyPr lIns="0" tIns="0" rIns="0" bIns="0" rtlCol="0" anchor="t">
            <a:spAutoFit/>
          </a:bodyPr>
          <a:lstStyle/>
          <a:p>
            <a:pPr marL="617472" lvl="1" indent="-308736" algn="l">
              <a:lnSpc>
                <a:spcPts val="2859"/>
              </a:lnSpc>
              <a:buFont typeface="Arial"/>
              <a:buChar char="•"/>
            </a:pPr>
            <a:r>
              <a:rPr lang="en-US" sz="2859">
                <a:solidFill>
                  <a:srgbClr val="000000"/>
                </a:solidFill>
                <a:latin typeface="Montserrat"/>
                <a:ea typeface="Montserrat"/>
                <a:cs typeface="Montserrat"/>
                <a:sym typeface="Montserrat"/>
              </a:rPr>
              <a:t>“Amazon” üzerinden en popüler ürünlere yapılan yorumlardan 2500 veri çekildi.</a:t>
            </a:r>
          </a:p>
          <a:p>
            <a:pPr algn="l">
              <a:lnSpc>
                <a:spcPts val="2859"/>
              </a:lnSpc>
            </a:pPr>
            <a:endParaRPr lang="en-US" sz="2859">
              <a:solidFill>
                <a:srgbClr val="000000"/>
              </a:solidFill>
              <a:latin typeface="Montserrat"/>
              <a:ea typeface="Montserrat"/>
              <a:cs typeface="Montserrat"/>
              <a:sym typeface="Montserrat"/>
            </a:endParaRPr>
          </a:p>
          <a:p>
            <a:pPr marL="617472" lvl="1" indent="-308736" algn="l">
              <a:lnSpc>
                <a:spcPts val="2859"/>
              </a:lnSpc>
              <a:buFont typeface="Arial"/>
              <a:buChar char="•"/>
            </a:pPr>
            <a:r>
              <a:rPr lang="en-US" sz="2859">
                <a:solidFill>
                  <a:srgbClr val="000000"/>
                </a:solidFill>
                <a:latin typeface="Montserrat"/>
                <a:ea typeface="Montserrat"/>
                <a:cs typeface="Montserrat"/>
                <a:sym typeface="Montserrat"/>
              </a:rPr>
              <a:t>“X” destek hesaplarına atılan tweetler üzerinden 15000 veri çekildi</a:t>
            </a:r>
          </a:p>
          <a:p>
            <a:pPr algn="l">
              <a:lnSpc>
                <a:spcPts val="2859"/>
              </a:lnSpc>
            </a:pPr>
            <a:endParaRPr lang="en-US" sz="2859">
              <a:solidFill>
                <a:srgbClr val="000000"/>
              </a:solidFill>
              <a:latin typeface="Montserrat"/>
              <a:ea typeface="Montserrat"/>
              <a:cs typeface="Montserrat"/>
              <a:sym typeface="Montserrat"/>
            </a:endParaRPr>
          </a:p>
          <a:p>
            <a:pPr marL="617472" lvl="1" indent="-308736" algn="l">
              <a:lnSpc>
                <a:spcPts val="2859"/>
              </a:lnSpc>
              <a:buFont typeface="Arial"/>
              <a:buChar char="•"/>
            </a:pPr>
            <a:r>
              <a:rPr lang="en-US" sz="2859">
                <a:solidFill>
                  <a:srgbClr val="000000"/>
                </a:solidFill>
                <a:latin typeface="Montserrat"/>
                <a:ea typeface="Montserrat"/>
                <a:cs typeface="Montserrat"/>
                <a:sym typeface="Montserrat"/>
              </a:rPr>
              <a:t>“Şikayetvar” platformunda yayınlanan 9800 şikayet verileri çekildi</a:t>
            </a:r>
          </a:p>
          <a:p>
            <a:pPr algn="l">
              <a:lnSpc>
                <a:spcPts val="2859"/>
              </a:lnSpc>
            </a:pPr>
            <a:endParaRPr lang="en-US" sz="2859">
              <a:solidFill>
                <a:srgbClr val="000000"/>
              </a:solidFill>
              <a:latin typeface="Montserrat"/>
              <a:ea typeface="Montserrat"/>
              <a:cs typeface="Montserrat"/>
              <a:sym typeface="Montserrat"/>
            </a:endParaRPr>
          </a:p>
          <a:p>
            <a:pPr marL="617472" lvl="1" indent="-308736" algn="l">
              <a:lnSpc>
                <a:spcPts val="2859"/>
              </a:lnSpc>
              <a:buFont typeface="Arial"/>
              <a:buChar char="•"/>
            </a:pPr>
            <a:r>
              <a:rPr lang="en-US" sz="2859">
                <a:solidFill>
                  <a:srgbClr val="000000"/>
                </a:solidFill>
                <a:latin typeface="Montserrat"/>
                <a:ea typeface="Montserrat"/>
                <a:cs typeface="Montserrat"/>
                <a:sym typeface="Montserrat"/>
              </a:rPr>
              <a:t>Generative AI üzerinden 10000 tane sentetik veri oluşturuldu. </a:t>
            </a:r>
          </a:p>
          <a:p>
            <a:pPr algn="l">
              <a:lnSpc>
                <a:spcPts val="2859"/>
              </a:lnSpc>
            </a:pPr>
            <a:endParaRPr lang="en-US" sz="2859">
              <a:solidFill>
                <a:srgbClr val="000000"/>
              </a:solidFill>
              <a:latin typeface="Montserrat"/>
              <a:ea typeface="Montserrat"/>
              <a:cs typeface="Montserrat"/>
              <a:sym typeface="Montserrat"/>
            </a:endParaRPr>
          </a:p>
          <a:p>
            <a:pPr algn="l">
              <a:lnSpc>
                <a:spcPts val="2859"/>
              </a:lnSpc>
            </a:pPr>
            <a:r>
              <a:rPr lang="en-US" sz="2859">
                <a:solidFill>
                  <a:srgbClr val="000000"/>
                </a:solidFill>
                <a:latin typeface="Montserrat"/>
                <a:ea typeface="Montserrat"/>
                <a:cs typeface="Montserrat"/>
                <a:sym typeface="Montserrat"/>
              </a:rPr>
              <a:t>Proje sürecinde tüm veriler takım tarafından toplandı ve analiz edildi. Veri çekme ve analiz sürecinin tamamı ekibimiz tarafından gerçekleştirilmiştir.</a:t>
            </a:r>
          </a:p>
          <a:p>
            <a:pPr algn="l">
              <a:lnSpc>
                <a:spcPts val="2859"/>
              </a:lnSpc>
            </a:pPr>
            <a:endParaRPr lang="en-US" sz="2859">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711</Words>
  <Application>Microsoft Office PowerPoint</Application>
  <PresentationFormat>Özel</PresentationFormat>
  <Paragraphs>68</Paragraphs>
  <Slides>28</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28</vt:i4>
      </vt:variant>
    </vt:vector>
  </HeadingPairs>
  <TitlesOfParts>
    <vt:vector size="34" baseType="lpstr">
      <vt:lpstr>Calibri</vt:lpstr>
      <vt:lpstr>Montserrat</vt:lpstr>
      <vt:lpstr>Montserrat Semi-Bold</vt:lpstr>
      <vt:lpstr>Montserrat Bold</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HEZARTECH</dc:title>
  <cp:lastModifiedBy>Yiğit GÜMÜŞ</cp:lastModifiedBy>
  <cp:revision>2</cp:revision>
  <dcterms:created xsi:type="dcterms:W3CDTF">2006-08-16T00:00:00Z</dcterms:created>
  <dcterms:modified xsi:type="dcterms:W3CDTF">2024-08-09T09:29:28Z</dcterms:modified>
  <dc:identifier>DAGM-4mKTLI</dc:identifier>
</cp:coreProperties>
</file>